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0"/>
  </p:notesMasterIdLst>
  <p:sldIdLst>
    <p:sldId id="257" r:id="rId2"/>
    <p:sldId id="282" r:id="rId3"/>
    <p:sldId id="258" r:id="rId4"/>
    <p:sldId id="259" r:id="rId5"/>
    <p:sldId id="290" r:id="rId6"/>
    <p:sldId id="291" r:id="rId7"/>
    <p:sldId id="262" r:id="rId8"/>
    <p:sldId id="263" r:id="rId9"/>
    <p:sldId id="264" r:id="rId10"/>
    <p:sldId id="280" r:id="rId11"/>
    <p:sldId id="261"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7" r:id="rId26"/>
    <p:sldId id="289" r:id="rId27"/>
    <p:sldId id="284" r:id="rId28"/>
    <p:sldId id="285" r:id="rId29"/>
  </p:sldIdLst>
  <p:sldSz cx="12192000" cy="6858000"/>
  <p:notesSz cx="6858000" cy="9144000"/>
  <p:embeddedFontLst>
    <p:embeddedFont>
      <p:font typeface="Libre Franklin"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GAn2u8Y4cYoQ6rk7D1soX5whF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p:restoredTop sz="94776"/>
  </p:normalViewPr>
  <p:slideViewPr>
    <p:cSldViewPr snapToGrid="0" snapToObjects="1">
      <p:cViewPr varScale="1">
        <p:scale>
          <a:sx n="82" d="100"/>
          <a:sy n="82" d="100"/>
        </p:scale>
        <p:origin x="8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f42088a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af42088ab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f42088ab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af42088ab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f42088ab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af42088abd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f42088ab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af42088abd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f42088ab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af42088abd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f42088ab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af42088abd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f42088ab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af42088abd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f42088ab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af42088abd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af42088ab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af42088abd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f42088ab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af42088abd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f42088ab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af42088abd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f42088ab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af42088abd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f42088ab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af42088abd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5" name="Google Shape;3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056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5" name="Google Shape;3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0323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922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513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8734024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8734024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44"/>
        <p:cNvGrpSpPr/>
        <p:nvPr/>
      </p:nvGrpSpPr>
      <p:grpSpPr>
        <a:xfrm>
          <a:off x="0" y="0"/>
          <a:ext cx="0" cy="0"/>
          <a:chOff x="0" y="0"/>
          <a:chExt cx="0" cy="0"/>
        </a:xfrm>
      </p:grpSpPr>
      <p:sp>
        <p:nvSpPr>
          <p:cNvPr id="45" name="Google Shape;45;p11"/>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47" name="Google Shape;47;p11"/>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50" name="Google Shape;50;p11"/>
          <p:cNvGrpSpPr/>
          <p:nvPr/>
        </p:nvGrpSpPr>
        <p:grpSpPr>
          <a:xfrm>
            <a:off x="752858" y="744469"/>
            <a:ext cx="10674116" cy="5349671"/>
            <a:chOff x="752858" y="744469"/>
            <a:chExt cx="10674116" cy="5349671"/>
          </a:xfrm>
        </p:grpSpPr>
        <p:sp>
          <p:nvSpPr>
            <p:cNvPr id="51" name="Google Shape;51;p11"/>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52" name="Google Shape;52;p11"/>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0"/>
          <p:cNvSpPr txBox="1">
            <a:spLocks noGrp="1"/>
          </p:cNvSpPr>
          <p:nvPr>
            <p:ph type="body" idx="1"/>
          </p:nvPr>
        </p:nvSpPr>
        <p:spPr>
          <a:xfrm rot="5400000">
            <a:off x="4386262" y="-719138"/>
            <a:ext cx="3571875"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112" name="Google Shape;112;p20"/>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rot="5400000">
            <a:off x="2839798" y="-844042"/>
            <a:ext cx="5243244" cy="8179641"/>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118" name="Google Shape;118;p2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6" name="Google Shape;56;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62" name="Google Shape;62;p14"/>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63" name="Google Shape;63;p14"/>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3"/>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rmAutofit/>
          </a:bodyPr>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69" name="Google Shape;69;p13"/>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13"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5"/>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76" name="Google Shape;76;p15"/>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77" name="Google Shape;77;p15"/>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78" name="Google Shape;78;p15"/>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79" name="Google Shape;79;p15"/>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6"/>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1"/>
        <p:cNvGrpSpPr/>
        <p:nvPr/>
      </p:nvGrpSpPr>
      <p:grpSpPr>
        <a:xfrm>
          <a:off x="0" y="0"/>
          <a:ext cx="0" cy="0"/>
          <a:chOff x="0" y="0"/>
          <a:chExt cx="0" cy="0"/>
        </a:xfrm>
      </p:grpSpPr>
      <p:sp>
        <p:nvSpPr>
          <p:cNvPr id="92" name="Google Shape;92;p18"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8"/>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8"/>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95" name="Google Shape;95;p18"/>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96" name="Google Shape;96;p18"/>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8"/>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8"/>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18"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1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rmAutofit/>
          </a:bodyPr>
          <a:lstStyle>
            <a:lvl1pPr lvl="0" algn="l">
              <a:lnSpc>
                <a:spcPct val="84000"/>
              </a:lnSpc>
              <a:spcBef>
                <a:spcPts val="0"/>
              </a:spcBef>
              <a:spcAft>
                <a:spcPts val="0"/>
              </a:spcAft>
              <a:buClr>
                <a:schemeClr val="dk2"/>
              </a:buClr>
              <a:buSzPts val="4800"/>
              <a:buFont typeface="Libre Franklin"/>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9"/>
          <p:cNvSpPr>
            <a:spLocks noGrp="1"/>
          </p:cNvSpPr>
          <p:nvPr>
            <p:ph type="pic" idx="2"/>
          </p:nvPr>
        </p:nvSpPr>
        <p:spPr>
          <a:xfrm>
            <a:off x="5532120" y="0"/>
            <a:ext cx="6659880" cy="6857999"/>
          </a:xfrm>
          <a:prstGeom prst="rect">
            <a:avLst/>
          </a:prstGeom>
          <a:noFill/>
          <a:ln>
            <a:noFill/>
          </a:ln>
        </p:spPr>
        <p:txBody>
          <a:bodyPr spcFirstLastPara="1" wrap="square" lIns="91425" tIns="45700" rIns="91425" bIns="45700" anchor="t" anchorCtr="0">
            <a:normAutofit/>
          </a:bodyPr>
          <a:lstStyle>
            <a:lvl1pPr marR="0" lvl="0" algn="l" rtl="0">
              <a:lnSpc>
                <a:spcPct val="94000"/>
              </a:lnSpc>
              <a:spcBef>
                <a:spcPts val="10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1pPr>
            <a:lvl2pPr marR="0" lvl="1"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2pPr>
            <a:lvl3pPr marR="0" lvl="2"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3pPr>
            <a:lvl4pPr marR="0" lvl="3"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4pPr>
            <a:lvl5pPr marR="0" lvl="4"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5pPr>
            <a:lvl6pPr marR="0" lvl="5"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6pPr>
            <a:lvl7pPr marR="0" lvl="6"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7pPr>
            <a:lvl8pPr marR="0" lvl="7"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8pPr>
            <a:lvl9pPr marR="0" lvl="8" algn="l" rtl="0">
              <a:lnSpc>
                <a:spcPct val="94000"/>
              </a:lnSpc>
              <a:spcBef>
                <a:spcPts val="500"/>
              </a:spcBef>
              <a:spcAft>
                <a:spcPts val="20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9pPr>
          </a:lstStyle>
          <a:p>
            <a:endParaRPr/>
          </a:p>
        </p:txBody>
      </p:sp>
      <p:sp>
        <p:nvSpPr>
          <p:cNvPr id="104" name="Google Shape;104;p19"/>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105" name="Google Shape;105;p1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1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10"/>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40" name="Google Shape;40;p10"/>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1" name="Google Shape;41;p10"/>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2" name="Google Shape;42;p1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10"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chemeClr val="dk2"/>
              </a:buClr>
              <a:buSzPts val="7200"/>
              <a:buFont typeface="Libre Franklin"/>
              <a:buNone/>
            </a:pPr>
            <a:r>
              <a:rPr lang="en-US" dirty="0"/>
              <a:t>Home Mod Metrics</a:t>
            </a:r>
            <a:br>
              <a:rPr lang="en-US" dirty="0"/>
            </a:br>
            <a:r>
              <a:rPr lang="en-US" sz="2000" dirty="0"/>
              <a:t>by the Home Modification Occupational Therapy Alliance</a:t>
            </a:r>
            <a:endParaRPr dirty="0"/>
          </a:p>
        </p:txBody>
      </p:sp>
      <p:sp>
        <p:nvSpPr>
          <p:cNvPr id="132" name="Google Shape;132;p1"/>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2"/>
              </a:buClr>
              <a:buSzPts val="2300"/>
              <a:buNone/>
            </a:pPr>
            <a:r>
              <a:rPr lang="en-US" i="1" dirty="0"/>
              <a:t>Creating homes for all abilities.</a:t>
            </a:r>
            <a:endParaRPr dirty="0"/>
          </a:p>
          <a:p>
            <a:pPr marL="0" lvl="0" indent="0" algn="ctr" rtl="0">
              <a:lnSpc>
                <a:spcPct val="112000"/>
              </a:lnSpc>
              <a:spcBef>
                <a:spcPts val="0"/>
              </a:spcBef>
              <a:spcAft>
                <a:spcPts val="0"/>
              </a:spcAft>
              <a:buClr>
                <a:schemeClr val="dk2"/>
              </a:buClr>
              <a:buSzPts val="2300"/>
              <a:buNone/>
            </a:pPr>
            <a:endParaRPr dirty="0"/>
          </a:p>
        </p:txBody>
      </p:sp>
      <p:pic>
        <p:nvPicPr>
          <p:cNvPr id="133" name="Google Shape;133;p1" descr="Logo&#10;&#10;Description automatically generated"/>
          <p:cNvPicPr preferRelativeResize="0"/>
          <p:nvPr/>
        </p:nvPicPr>
        <p:blipFill rotWithShape="1">
          <a:blip r:embed="rId3">
            <a:alphaModFix/>
          </a:blip>
          <a:srcRect/>
          <a:stretch/>
        </p:blipFill>
        <p:spPr>
          <a:xfrm>
            <a:off x="5037319" y="5112115"/>
            <a:ext cx="1633303" cy="1633303"/>
          </a:xfrm>
          <a:prstGeom prst="rect">
            <a:avLst/>
          </a:prstGeom>
          <a:noFill/>
          <a:ln>
            <a:noFill/>
          </a:ln>
        </p:spPr>
      </p:pic>
      <p:pic>
        <p:nvPicPr>
          <p:cNvPr id="3" name="Picture 2" descr="A picture containing logo&#10;&#10;Description automatically generated">
            <a:extLst>
              <a:ext uri="{FF2B5EF4-FFF2-40B4-BE49-F238E27FC236}">
                <a16:creationId xmlns:a16="http://schemas.microsoft.com/office/drawing/2014/main" id="{6F67DA4B-3FC7-144D-B51B-141C25D346BE}"/>
              </a:ext>
            </a:extLst>
          </p:cNvPr>
          <p:cNvPicPr>
            <a:picLocks noChangeAspect="1"/>
          </p:cNvPicPr>
          <p:nvPr/>
        </p:nvPicPr>
        <p:blipFill>
          <a:blip r:embed="rId4"/>
          <a:stretch>
            <a:fillRect/>
          </a:stretch>
        </p:blipFill>
        <p:spPr>
          <a:xfrm>
            <a:off x="7462277" y="751594"/>
            <a:ext cx="3924179" cy="8269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
          <p:cNvSpPr txBox="1">
            <a:spLocks noGrp="1"/>
          </p:cNvSpPr>
          <p:nvPr>
            <p:ph type="title"/>
          </p:nvPr>
        </p:nvSpPr>
        <p:spPr>
          <a:xfrm>
            <a:off x="136281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Home Mod Metrics Procedures</a:t>
            </a:r>
            <a:endParaRPr/>
          </a:p>
        </p:txBody>
      </p:sp>
      <p:sp>
        <p:nvSpPr>
          <p:cNvPr id="297" name="Google Shape;297;p6"/>
          <p:cNvSpPr txBox="1">
            <a:spLocks noGrp="1"/>
          </p:cNvSpPr>
          <p:nvPr>
            <p:ph type="body" idx="1"/>
          </p:nvPr>
        </p:nvSpPr>
        <p:spPr>
          <a:xfrm>
            <a:off x="1371600" y="1360582"/>
            <a:ext cx="9601200" cy="4389120"/>
          </a:xfrm>
          <a:prstGeom prst="rect">
            <a:avLst/>
          </a:prstGeom>
          <a:noFill/>
          <a:ln>
            <a:noFill/>
          </a:ln>
        </p:spPr>
        <p:txBody>
          <a:bodyPr spcFirstLastPara="1" wrap="square" lIns="91425" tIns="45700" rIns="91425" bIns="45700" anchor="ctr" anchorCtr="0">
            <a:normAutofit/>
          </a:bodyPr>
          <a:lstStyle/>
          <a:p>
            <a:pPr marL="384048" lvl="0" indent="-384048" algn="l" rtl="0">
              <a:lnSpc>
                <a:spcPct val="105000"/>
              </a:lnSpc>
              <a:spcBef>
                <a:spcPts val="0"/>
              </a:spcBef>
              <a:spcAft>
                <a:spcPts val="0"/>
              </a:spcAft>
              <a:buSzPts val="1800"/>
              <a:buChar char="■"/>
            </a:pPr>
            <a:r>
              <a:rPr lang="en-US" dirty="0"/>
              <a:t>Eligibility to be determined in partnership with funder but should include</a:t>
            </a:r>
            <a:endParaRPr dirty="0"/>
          </a:p>
          <a:p>
            <a:pPr marL="914400" lvl="1" indent="-384048" algn="l" rtl="0">
              <a:lnSpc>
                <a:spcPct val="105000"/>
              </a:lnSpc>
              <a:spcBef>
                <a:spcPts val="700"/>
              </a:spcBef>
              <a:spcAft>
                <a:spcPts val="0"/>
              </a:spcAft>
              <a:buClr>
                <a:schemeClr val="dk2"/>
              </a:buClr>
              <a:buSzPts val="1800"/>
              <a:buChar char="–"/>
            </a:pPr>
            <a:r>
              <a:rPr lang="en-US" dirty="0"/>
              <a:t>Community based adult over age 60 or 18-59 with disability</a:t>
            </a:r>
            <a:endParaRPr dirty="0"/>
          </a:p>
          <a:p>
            <a:pPr marL="914400" lvl="1" indent="-384048" algn="l" rtl="0">
              <a:lnSpc>
                <a:spcPct val="105000"/>
              </a:lnSpc>
              <a:spcBef>
                <a:spcPts val="700"/>
              </a:spcBef>
              <a:spcAft>
                <a:spcPts val="0"/>
              </a:spcAft>
              <a:buClr>
                <a:schemeClr val="dk2"/>
              </a:buClr>
              <a:buSzPts val="1800"/>
              <a:buChar char="–"/>
            </a:pPr>
            <a:r>
              <a:rPr lang="en-US" dirty="0"/>
              <a:t>Fall risk concerns</a:t>
            </a:r>
            <a:endParaRPr dirty="0"/>
          </a:p>
          <a:p>
            <a:pPr marL="384048" indent="-384048">
              <a:lnSpc>
                <a:spcPct val="105000"/>
              </a:lnSpc>
              <a:spcBef>
                <a:spcPts val="0"/>
              </a:spcBef>
            </a:pPr>
            <a:r>
              <a:rPr lang="en-US" dirty="0"/>
              <a:t>Referral to Home Mod Metrics office</a:t>
            </a:r>
          </a:p>
          <a:p>
            <a:pPr marL="384048" lvl="0" indent="-384048" algn="l" rtl="0">
              <a:lnSpc>
                <a:spcPct val="105000"/>
              </a:lnSpc>
              <a:spcBef>
                <a:spcPts val="0"/>
              </a:spcBef>
              <a:spcAft>
                <a:spcPts val="0"/>
              </a:spcAft>
              <a:buSzPts val="1800"/>
              <a:buChar char="■"/>
            </a:pPr>
            <a:r>
              <a:rPr lang="en-US" dirty="0"/>
              <a:t>Initial visit by Occupational Therapist</a:t>
            </a:r>
            <a:endParaRPr dirty="0"/>
          </a:p>
          <a:p>
            <a:pPr marL="914400" lvl="1" indent="-384048" algn="l" rtl="0">
              <a:lnSpc>
                <a:spcPct val="105000"/>
              </a:lnSpc>
              <a:spcBef>
                <a:spcPts val="700"/>
              </a:spcBef>
              <a:spcAft>
                <a:spcPts val="0"/>
              </a:spcAft>
              <a:buClr>
                <a:schemeClr val="dk2"/>
              </a:buClr>
              <a:buSzPts val="1800"/>
              <a:buChar char="–"/>
            </a:pPr>
            <a:r>
              <a:rPr lang="en-US" dirty="0" err="1"/>
              <a:t>Administerstandardized</a:t>
            </a:r>
            <a:r>
              <a:rPr lang="en-US" dirty="0"/>
              <a:t> assessments</a:t>
            </a:r>
            <a:endParaRPr dirty="0"/>
          </a:p>
          <a:p>
            <a:pPr marL="914400" lvl="1" indent="-384048" algn="l" rtl="0">
              <a:lnSpc>
                <a:spcPct val="105000"/>
              </a:lnSpc>
              <a:spcBef>
                <a:spcPts val="700"/>
              </a:spcBef>
              <a:spcAft>
                <a:spcPts val="0"/>
              </a:spcAft>
              <a:buClr>
                <a:schemeClr val="dk2"/>
              </a:buClr>
              <a:buSzPts val="1800"/>
              <a:buChar char="–"/>
            </a:pPr>
            <a:r>
              <a:rPr lang="en-US" dirty="0"/>
              <a:t>Create scope of work</a:t>
            </a:r>
            <a:endParaRPr dirty="0"/>
          </a:p>
          <a:p>
            <a:pPr marL="384048" lvl="0" indent="-384048" algn="l" rtl="0">
              <a:lnSpc>
                <a:spcPct val="105000"/>
              </a:lnSpc>
              <a:spcBef>
                <a:spcPts val="0"/>
              </a:spcBef>
              <a:spcAft>
                <a:spcPts val="0"/>
              </a:spcAft>
              <a:buSzPts val="1800"/>
              <a:buChar char="■"/>
            </a:pPr>
            <a:r>
              <a:rPr lang="en-US" dirty="0"/>
              <a:t>HMOTA to provide Elder with design options.</a:t>
            </a:r>
            <a:endParaRPr dirty="0"/>
          </a:p>
          <a:p>
            <a:pPr marL="384048" lvl="0" indent="-384048" algn="l" rtl="0">
              <a:lnSpc>
                <a:spcPct val="105000"/>
              </a:lnSpc>
              <a:spcBef>
                <a:spcPts val="0"/>
              </a:spcBef>
              <a:spcAft>
                <a:spcPts val="0"/>
              </a:spcAft>
              <a:buSzPts val="1800"/>
              <a:buChar char="■"/>
            </a:pPr>
            <a:r>
              <a:rPr lang="en-US" dirty="0"/>
              <a:t>Final visit by Occupational Therapist</a:t>
            </a:r>
            <a:endParaRPr dirty="0"/>
          </a:p>
          <a:p>
            <a:pPr marL="914400" lvl="1" indent="-384048" algn="l" rtl="0">
              <a:lnSpc>
                <a:spcPct val="105000"/>
              </a:lnSpc>
              <a:spcBef>
                <a:spcPts val="700"/>
              </a:spcBef>
              <a:spcAft>
                <a:spcPts val="0"/>
              </a:spcAft>
              <a:buClr>
                <a:schemeClr val="dk2"/>
              </a:buClr>
              <a:buSzPts val="1800"/>
              <a:buChar char="–"/>
            </a:pPr>
            <a:r>
              <a:rPr lang="en-US" dirty="0"/>
              <a:t>Re-administer 2 assessments for outcomes</a:t>
            </a:r>
            <a:endParaRPr dirty="0"/>
          </a:p>
          <a:p>
            <a:pPr marL="914400" lvl="1" indent="-384048" algn="l" rtl="0">
              <a:lnSpc>
                <a:spcPct val="105000"/>
              </a:lnSpc>
              <a:spcBef>
                <a:spcPts val="700"/>
              </a:spcBef>
              <a:spcAft>
                <a:spcPts val="0"/>
              </a:spcAft>
              <a:buClr>
                <a:schemeClr val="dk2"/>
              </a:buClr>
              <a:buSzPts val="1800"/>
              <a:buChar char="–"/>
            </a:pPr>
            <a:r>
              <a:rPr lang="en-US" dirty="0"/>
              <a:t>Training </a:t>
            </a:r>
            <a:endParaRPr dirty="0"/>
          </a:p>
          <a:p>
            <a:pPr marL="914400" lvl="1" indent="-257048" algn="l" rtl="0">
              <a:lnSpc>
                <a:spcPct val="84000"/>
              </a:lnSpc>
              <a:spcBef>
                <a:spcPts val="700"/>
              </a:spcBef>
              <a:spcAft>
                <a:spcPts val="0"/>
              </a:spcAft>
              <a:buClr>
                <a:schemeClr val="dk2"/>
              </a:buClr>
              <a:buSzPts val="2000"/>
              <a:buNone/>
            </a:pPr>
            <a:endParaRPr dirty="0"/>
          </a:p>
        </p:txBody>
      </p:sp>
      <p:pic>
        <p:nvPicPr>
          <p:cNvPr id="298" name="Google Shape;298;p6" descr="Logo&#10;&#10;Description automatically generated"/>
          <p:cNvPicPr preferRelativeResize="0"/>
          <p:nvPr/>
        </p:nvPicPr>
        <p:blipFill rotWithShape="1">
          <a:blip r:embed="rId3">
            <a:alphaModFix/>
          </a:blip>
          <a:srcRect/>
          <a:stretch/>
        </p:blipFill>
        <p:spPr>
          <a:xfrm>
            <a:off x="5161702" y="5097368"/>
            <a:ext cx="1633303" cy="16333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502229" y="1355049"/>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dirty="0"/>
              <a:t>Home Mod Metrics</a:t>
            </a:r>
            <a:endParaRPr dirty="0"/>
          </a:p>
        </p:txBody>
      </p:sp>
      <p:sp>
        <p:nvSpPr>
          <p:cNvPr id="162" name="Google Shape;162;p5"/>
          <p:cNvSpPr txBox="1">
            <a:spLocks noGrp="1"/>
          </p:cNvSpPr>
          <p:nvPr>
            <p:ph type="body" idx="1"/>
          </p:nvPr>
        </p:nvSpPr>
        <p:spPr>
          <a:xfrm>
            <a:off x="1502229" y="2558143"/>
            <a:ext cx="9601200" cy="35814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000"/>
              <a:buChar char="■"/>
            </a:pPr>
            <a:r>
              <a:rPr lang="en-US" b="1" dirty="0"/>
              <a:t>Evidence based program to reduce falls </a:t>
            </a:r>
            <a:r>
              <a:rPr lang="en-US" dirty="0"/>
              <a:t>implemented by Occupational Therapists (OT) utilizing low-cost home modifications and adaptive equipment.</a:t>
            </a:r>
            <a:endParaRPr dirty="0"/>
          </a:p>
          <a:p>
            <a:pPr marL="914400" lvl="1" indent="-396748" algn="l" rtl="0">
              <a:lnSpc>
                <a:spcPct val="94000"/>
              </a:lnSpc>
              <a:spcBef>
                <a:spcPts val="0"/>
              </a:spcBef>
              <a:spcAft>
                <a:spcPts val="0"/>
              </a:spcAft>
              <a:buClr>
                <a:schemeClr val="dk2"/>
              </a:buClr>
              <a:buSzPts val="2000"/>
              <a:buChar char="–"/>
            </a:pPr>
            <a:r>
              <a:rPr lang="en-US" dirty="0"/>
              <a:t>Pre-selected items</a:t>
            </a:r>
            <a:endParaRPr dirty="0"/>
          </a:p>
          <a:p>
            <a:pPr marL="914400" lvl="1" indent="-384048" algn="l" rtl="0">
              <a:lnSpc>
                <a:spcPct val="94000"/>
              </a:lnSpc>
              <a:spcBef>
                <a:spcPts val="0"/>
              </a:spcBef>
              <a:spcAft>
                <a:spcPts val="0"/>
              </a:spcAft>
              <a:buSzPts val="1800"/>
              <a:buChar char="–"/>
            </a:pPr>
            <a:r>
              <a:rPr lang="en-US" dirty="0"/>
              <a:t>Visit by OT before and after mod installations</a:t>
            </a:r>
            <a:endParaRPr dirty="0"/>
          </a:p>
          <a:p>
            <a:pPr marL="914400" lvl="1" indent="-384048" algn="l" rtl="0">
              <a:lnSpc>
                <a:spcPct val="94000"/>
              </a:lnSpc>
              <a:spcBef>
                <a:spcPts val="0"/>
              </a:spcBef>
              <a:spcAft>
                <a:spcPts val="0"/>
              </a:spcAft>
              <a:buSzPts val="1800"/>
              <a:buChar char="–"/>
            </a:pPr>
            <a:r>
              <a:rPr lang="en-US" dirty="0"/>
              <a:t>Outcome data collected</a:t>
            </a:r>
            <a:endParaRPr dirty="0"/>
          </a:p>
        </p:txBody>
      </p:sp>
      <p:pic>
        <p:nvPicPr>
          <p:cNvPr id="163" name="Google Shape;163;p5"/>
          <p:cNvPicPr preferRelativeResize="0"/>
          <p:nvPr/>
        </p:nvPicPr>
        <p:blipFill rotWithShape="1">
          <a:blip r:embed="rId3">
            <a:alphaModFix/>
          </a:blip>
          <a:srcRect/>
          <a:stretch/>
        </p:blipFill>
        <p:spPr>
          <a:xfrm>
            <a:off x="5355548" y="5165048"/>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3779CE29-30C5-1B47-975C-9D57B23A0264}"/>
              </a:ext>
            </a:extLst>
          </p:cNvPr>
          <p:cNvPicPr>
            <a:picLocks noChangeAspect="1"/>
          </p:cNvPicPr>
          <p:nvPr/>
        </p:nvPicPr>
        <p:blipFill>
          <a:blip r:embed="rId4"/>
          <a:stretch>
            <a:fillRect/>
          </a:stretch>
        </p:blipFill>
        <p:spPr>
          <a:xfrm>
            <a:off x="7984791" y="359708"/>
            <a:ext cx="3924179" cy="8269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af42088abd_0_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SzPts val="1800"/>
              <a:buNone/>
            </a:pPr>
            <a:r>
              <a:rPr lang="en-US"/>
              <a:t>Research and Evidence</a:t>
            </a:r>
            <a:endParaRPr/>
          </a:p>
        </p:txBody>
      </p:sp>
      <p:sp>
        <p:nvSpPr>
          <p:cNvPr id="199" name="Google Shape;199;gaf42088abd_0_0"/>
          <p:cNvSpPr txBox="1">
            <a:spLocks noGrp="1"/>
          </p:cNvSpPr>
          <p:nvPr>
            <p:ph type="body" idx="1"/>
          </p:nvPr>
        </p:nvSpPr>
        <p:spPr>
          <a:xfrm>
            <a:off x="1804200" y="1917300"/>
            <a:ext cx="9380100" cy="3581400"/>
          </a:xfrm>
          <a:prstGeom prst="rect">
            <a:avLst/>
          </a:prstGeom>
          <a:noFill/>
          <a:ln>
            <a:noFill/>
          </a:ln>
        </p:spPr>
        <p:txBody>
          <a:bodyPr spcFirstLastPara="1" wrap="square" lIns="91425" tIns="45700" rIns="91425" bIns="45700" anchor="t" anchorCtr="0">
            <a:normAutofit/>
          </a:bodyPr>
          <a:lstStyle/>
          <a:p>
            <a:pPr marL="0" lvl="0" indent="0" algn="l" rtl="0">
              <a:lnSpc>
                <a:spcPct val="94000"/>
              </a:lnSpc>
              <a:spcBef>
                <a:spcPts val="1000"/>
              </a:spcBef>
              <a:spcAft>
                <a:spcPts val="0"/>
              </a:spcAft>
              <a:buClr>
                <a:schemeClr val="dk1"/>
              </a:buClr>
              <a:buSzPts val="1100"/>
              <a:buFont typeface="Arial"/>
              <a:buNone/>
            </a:pPr>
            <a:r>
              <a:rPr lang="en-US" sz="2100" dirty="0"/>
              <a:t>Several studies have concluded that simple home modifications as recommended by an Occupational Therapist (OT) result in decreased falls. [</a:t>
            </a:r>
            <a:r>
              <a:rPr lang="en-US" sz="2100" dirty="0" err="1"/>
              <a:t>i</a:t>
            </a:r>
            <a:r>
              <a:rPr lang="en-US" sz="2100" dirty="0"/>
              <a:t>][ii]    </a:t>
            </a:r>
            <a:endParaRPr sz="2300" dirty="0"/>
          </a:p>
          <a:p>
            <a:pPr marL="0" lvl="0" indent="0" algn="l" rtl="0">
              <a:lnSpc>
                <a:spcPct val="94000"/>
              </a:lnSpc>
              <a:spcBef>
                <a:spcPts val="1000"/>
              </a:spcBef>
              <a:spcAft>
                <a:spcPts val="0"/>
              </a:spcAft>
              <a:buClr>
                <a:schemeClr val="dk1"/>
              </a:buClr>
              <a:buSzPts val="1100"/>
              <a:buFont typeface="Arial"/>
              <a:buNone/>
            </a:pPr>
            <a:endParaRPr sz="1400" dirty="0"/>
          </a:p>
          <a:p>
            <a:pPr marL="0" lvl="0" indent="0" algn="l" rtl="0">
              <a:lnSpc>
                <a:spcPct val="94000"/>
              </a:lnSpc>
              <a:spcBef>
                <a:spcPts val="1200"/>
              </a:spcBef>
              <a:spcAft>
                <a:spcPts val="0"/>
              </a:spcAft>
              <a:buClr>
                <a:schemeClr val="dk1"/>
              </a:buClr>
              <a:buSzPts val="1100"/>
              <a:buFont typeface="Arial"/>
              <a:buNone/>
            </a:pPr>
            <a:r>
              <a:rPr lang="en-US" sz="1400" dirty="0"/>
              <a:t>[</a:t>
            </a:r>
            <a:r>
              <a:rPr lang="en-US" sz="1400" i="1" dirty="0" err="1"/>
              <a:t>i</a:t>
            </a:r>
            <a:r>
              <a:rPr lang="en-US" sz="1400" i="1" dirty="0"/>
              <a:t>] </a:t>
            </a:r>
            <a:r>
              <a:rPr lang="en-US" sz="1400" i="1" dirty="0" err="1"/>
              <a:t>Pighills</a:t>
            </a:r>
            <a:r>
              <a:rPr lang="en-US" sz="1400" i="1" dirty="0"/>
              <a:t> AC, Torgerson DJ, Sheldon TA, Drummond AE, Bland JM. Environmental assessment and modification to prevent falls in older people. Journal of the American Geriatrics Society. 2011;59(1):26–33</a:t>
            </a:r>
            <a:endParaRPr dirty="0"/>
          </a:p>
          <a:p>
            <a:pPr marL="0" lvl="0" indent="0" algn="l" rtl="0">
              <a:lnSpc>
                <a:spcPct val="94000"/>
              </a:lnSpc>
              <a:spcBef>
                <a:spcPts val="1200"/>
              </a:spcBef>
              <a:spcAft>
                <a:spcPts val="0"/>
              </a:spcAft>
              <a:buClr>
                <a:schemeClr val="dk1"/>
              </a:buClr>
              <a:buSzPts val="1100"/>
              <a:buFont typeface="Arial"/>
              <a:buNone/>
            </a:pPr>
            <a:r>
              <a:rPr lang="en-US" sz="1400" i="1" dirty="0"/>
              <a:t>[ii] Cumming RG, Thomas M, </a:t>
            </a:r>
            <a:r>
              <a:rPr lang="en-US" sz="1400" i="1" dirty="0" err="1"/>
              <a:t>Szonyi</a:t>
            </a:r>
            <a:r>
              <a:rPr lang="en-US" sz="1400" i="1" dirty="0"/>
              <a:t> M, </a:t>
            </a:r>
            <a:r>
              <a:rPr lang="en-US" sz="1400" i="1" dirty="0" err="1"/>
              <a:t>Salkeld</a:t>
            </a:r>
            <a:r>
              <a:rPr lang="en-US" sz="1400" i="1" dirty="0"/>
              <a:t> G, O’Neill E, </a:t>
            </a:r>
            <a:r>
              <a:rPr lang="en-US" sz="1400" i="1" dirty="0" err="1"/>
              <a:t>Westburg</a:t>
            </a:r>
            <a:r>
              <a:rPr lang="en-US" sz="1400" i="1" dirty="0"/>
              <a:t> C, Frampton G. Home visits by an occupational therapist for assessment and modification of environmental hazards: A randomized trial of falls prevention. Journal of the American Geriatrics Society. 1999 Dec;47(12):1397–1402</a:t>
            </a:r>
            <a:endParaRPr dirty="0"/>
          </a:p>
          <a:p>
            <a:pPr marL="0" lvl="0" indent="0" algn="l" rtl="0">
              <a:lnSpc>
                <a:spcPct val="94000"/>
              </a:lnSpc>
              <a:spcBef>
                <a:spcPts val="1200"/>
              </a:spcBef>
              <a:spcAft>
                <a:spcPts val="200"/>
              </a:spcAft>
              <a:buSzPts val="1800"/>
              <a:buNone/>
            </a:pPr>
            <a:endParaRPr sz="1400" dirty="0"/>
          </a:p>
        </p:txBody>
      </p:sp>
      <p:pic>
        <p:nvPicPr>
          <p:cNvPr id="200" name="Google Shape;200;gaf42088abd_0_0" descr="Logo&#10;&#10;Description automatically generated"/>
          <p:cNvPicPr preferRelativeResize="0"/>
          <p:nvPr/>
        </p:nvPicPr>
        <p:blipFill rotWithShape="1">
          <a:blip r:embed="rId3">
            <a:alphaModFix/>
          </a:blip>
          <a:srcRect/>
          <a:stretch/>
        </p:blipFill>
        <p:spPr>
          <a:xfrm>
            <a:off x="5150816" y="5126950"/>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21F76649-0604-7D49-9DE8-45B411AFD674}"/>
              </a:ext>
            </a:extLst>
          </p:cNvPr>
          <p:cNvPicPr>
            <a:picLocks noChangeAspect="1"/>
          </p:cNvPicPr>
          <p:nvPr/>
        </p:nvPicPr>
        <p:blipFill>
          <a:blip r:embed="rId4"/>
          <a:stretch>
            <a:fillRect/>
          </a:stretch>
        </p:blipFill>
        <p:spPr>
          <a:xfrm>
            <a:off x="7984791" y="359708"/>
            <a:ext cx="3924179" cy="8269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af42088abd_0_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a:t>Research and Evidence</a:t>
            </a:r>
            <a:endParaRPr/>
          </a:p>
        </p:txBody>
      </p:sp>
      <p:sp>
        <p:nvSpPr>
          <p:cNvPr id="206" name="Google Shape;206;gaf42088abd_0_5"/>
          <p:cNvSpPr txBox="1">
            <a:spLocks noGrp="1"/>
          </p:cNvSpPr>
          <p:nvPr>
            <p:ph type="body" idx="1"/>
          </p:nvPr>
        </p:nvSpPr>
        <p:spPr>
          <a:xfrm>
            <a:off x="1371600" y="1915875"/>
            <a:ext cx="9468600" cy="2857500"/>
          </a:xfrm>
          <a:prstGeom prst="rect">
            <a:avLst/>
          </a:prstGeom>
          <a:noFill/>
          <a:ln>
            <a:noFill/>
          </a:ln>
        </p:spPr>
        <p:txBody>
          <a:bodyPr spcFirstLastPara="1" wrap="square" lIns="91425" tIns="45700" rIns="91425" bIns="45700" anchor="t" anchorCtr="0">
            <a:noAutofit/>
          </a:bodyPr>
          <a:lstStyle/>
          <a:p>
            <a:pPr marL="0" lvl="0" indent="0" algn="l" rtl="0">
              <a:lnSpc>
                <a:spcPct val="94000"/>
              </a:lnSpc>
              <a:spcBef>
                <a:spcPts val="1000"/>
              </a:spcBef>
              <a:spcAft>
                <a:spcPts val="0"/>
              </a:spcAft>
              <a:buSzPts val="1800"/>
              <a:buNone/>
            </a:pPr>
            <a:r>
              <a:rPr lang="en-US" dirty="0">
                <a:solidFill>
                  <a:schemeClr val="dk1"/>
                </a:solidFill>
              </a:rPr>
              <a:t>The VIP Trial[</a:t>
            </a:r>
            <a:r>
              <a:rPr lang="en-US" sz="1500" dirty="0">
                <a:solidFill>
                  <a:schemeClr val="dk1"/>
                </a:solidFill>
              </a:rPr>
              <a:t>iii]</a:t>
            </a:r>
            <a:r>
              <a:rPr lang="en-US" dirty="0">
                <a:solidFill>
                  <a:schemeClr val="dk1"/>
                </a:solidFill>
              </a:rPr>
              <a:t> concluded that a home safety program led by an OT resulted in a 66% decrease in falls.  The study went on to conclude that “the OT’s advice rather than the environmental changes was key” and that “a trained and experienced OT is critical to the success of this intervention.</a:t>
            </a:r>
            <a:endParaRPr sz="11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SzPts val="1800"/>
              <a:buNone/>
            </a:pPr>
            <a:r>
              <a:rPr lang="en-US" sz="1400" dirty="0">
                <a:solidFill>
                  <a:schemeClr val="dk1"/>
                </a:solidFill>
              </a:rPr>
              <a:t>[iii]</a:t>
            </a:r>
            <a:r>
              <a:rPr lang="en-US" sz="1500" dirty="0">
                <a:solidFill>
                  <a:schemeClr val="dk1"/>
                </a:solidFill>
              </a:rPr>
              <a:t> </a:t>
            </a:r>
            <a:r>
              <a:rPr lang="en-US" sz="1500" i="1" dirty="0">
                <a:solidFill>
                  <a:schemeClr val="dk1"/>
                </a:solidFill>
              </a:rPr>
              <a:t>La Grow SJ, Robertson MC, Campbell AJ, Clarke GA, </a:t>
            </a:r>
            <a:r>
              <a:rPr lang="en-US" sz="1500" i="1" dirty="0" err="1">
                <a:solidFill>
                  <a:schemeClr val="dk1"/>
                </a:solidFill>
              </a:rPr>
              <a:t>Kerse</a:t>
            </a:r>
            <a:r>
              <a:rPr lang="en-US" sz="1500" i="1" dirty="0">
                <a:solidFill>
                  <a:schemeClr val="dk1"/>
                </a:solidFill>
              </a:rPr>
              <a:t> NM. Reducing hazard related falls in people 75 years and older with significant visual impairment: How did a successful program work? Injury Prevention. 2006 Oct;12(5):296–301</a:t>
            </a:r>
            <a:endParaRPr sz="1500" i="1" dirty="0">
              <a:solidFill>
                <a:schemeClr val="dk1"/>
              </a:solidFill>
            </a:endParaRPr>
          </a:p>
          <a:p>
            <a:pPr marL="0" lvl="0" indent="0" algn="l" rtl="0">
              <a:lnSpc>
                <a:spcPct val="94000"/>
              </a:lnSpc>
              <a:spcBef>
                <a:spcPts val="1200"/>
              </a:spcBef>
              <a:spcAft>
                <a:spcPts val="0"/>
              </a:spcAft>
              <a:buSzPts val="1800"/>
              <a:buNone/>
            </a:pPr>
            <a:endParaRPr sz="1100" dirty="0">
              <a:solidFill>
                <a:schemeClr val="dk1"/>
              </a:solidFill>
              <a:latin typeface="Calibri"/>
              <a:ea typeface="Calibri"/>
              <a:cs typeface="Calibri"/>
              <a:sym typeface="Calibri"/>
            </a:endParaRPr>
          </a:p>
          <a:p>
            <a:pPr marL="0" lvl="0" indent="0" algn="l" rtl="0">
              <a:lnSpc>
                <a:spcPct val="94000"/>
              </a:lnSpc>
              <a:spcBef>
                <a:spcPts val="1000"/>
              </a:spcBef>
              <a:spcAft>
                <a:spcPts val="0"/>
              </a:spcAft>
              <a:buSzPts val="1800"/>
              <a:buNone/>
            </a:pPr>
            <a:endParaRPr sz="1100" dirty="0">
              <a:solidFill>
                <a:schemeClr val="dk1"/>
              </a:solidFill>
              <a:latin typeface="Calibri"/>
              <a:ea typeface="Calibri"/>
              <a:cs typeface="Calibri"/>
              <a:sym typeface="Calibri"/>
            </a:endParaRPr>
          </a:p>
          <a:p>
            <a:pPr marL="0" lvl="0" indent="0" algn="l" rtl="0">
              <a:lnSpc>
                <a:spcPct val="94000"/>
              </a:lnSpc>
              <a:spcBef>
                <a:spcPts val="1000"/>
              </a:spcBef>
              <a:spcAft>
                <a:spcPts val="0"/>
              </a:spcAft>
              <a:buSzPts val="1800"/>
              <a:buNone/>
            </a:pPr>
            <a:endParaRPr sz="1100" dirty="0">
              <a:solidFill>
                <a:schemeClr val="dk1"/>
              </a:solidFill>
              <a:latin typeface="Calibri"/>
              <a:ea typeface="Calibri"/>
              <a:cs typeface="Calibri"/>
              <a:sym typeface="Calibri"/>
            </a:endParaRPr>
          </a:p>
          <a:p>
            <a:pPr marL="0" lvl="0" indent="0" algn="l" rtl="0">
              <a:lnSpc>
                <a:spcPct val="94000"/>
              </a:lnSpc>
              <a:spcBef>
                <a:spcPts val="1000"/>
              </a:spcBef>
              <a:spcAft>
                <a:spcPts val="200"/>
              </a:spcAft>
              <a:buClr>
                <a:schemeClr val="dk1"/>
              </a:buClr>
              <a:buSzPts val="1100"/>
              <a:buFont typeface="Arial"/>
              <a:buNone/>
            </a:pPr>
            <a:endParaRPr sz="1100" dirty="0">
              <a:solidFill>
                <a:schemeClr val="dk1"/>
              </a:solidFill>
              <a:latin typeface="Calibri"/>
              <a:ea typeface="Calibri"/>
              <a:cs typeface="Calibri"/>
              <a:sym typeface="Calibri"/>
            </a:endParaRPr>
          </a:p>
        </p:txBody>
      </p:sp>
      <p:pic>
        <p:nvPicPr>
          <p:cNvPr id="207" name="Google Shape;207;gaf42088abd_0_5" descr="Logo&#10;&#10;Description automatically generated"/>
          <p:cNvPicPr preferRelativeResize="0"/>
          <p:nvPr/>
        </p:nvPicPr>
        <p:blipFill rotWithShape="1">
          <a:blip r:embed="rId3">
            <a:alphaModFix/>
          </a:blip>
          <a:srcRect/>
          <a:stretch/>
        </p:blipFill>
        <p:spPr>
          <a:xfrm>
            <a:off x="5279348" y="5143500"/>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F1A92418-D74F-8F47-ADBC-6E0EC838CE0D}"/>
              </a:ext>
            </a:extLst>
          </p:cNvPr>
          <p:cNvPicPr>
            <a:picLocks noChangeAspect="1"/>
          </p:cNvPicPr>
          <p:nvPr/>
        </p:nvPicPr>
        <p:blipFill>
          <a:blip r:embed="rId4"/>
          <a:stretch>
            <a:fillRect/>
          </a:stretch>
        </p:blipFill>
        <p:spPr>
          <a:xfrm>
            <a:off x="7984791" y="359708"/>
            <a:ext cx="3924179" cy="8269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af42088abd_0_10"/>
          <p:cNvSpPr txBox="1">
            <a:spLocks noGrp="1"/>
          </p:cNvSpPr>
          <p:nvPr>
            <p:ph type="title"/>
          </p:nvPr>
        </p:nvSpPr>
        <p:spPr>
          <a:xfrm>
            <a:off x="1295399" y="1720389"/>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dirty="0"/>
              <a:t>Pilot Program Washington DC</a:t>
            </a:r>
            <a:endParaRPr dirty="0"/>
          </a:p>
        </p:txBody>
      </p:sp>
      <p:sp>
        <p:nvSpPr>
          <p:cNvPr id="220" name="Google Shape;220;gaf42088abd_0_10"/>
          <p:cNvSpPr txBox="1">
            <a:spLocks noGrp="1"/>
          </p:cNvSpPr>
          <p:nvPr>
            <p:ph type="body" idx="1"/>
          </p:nvPr>
        </p:nvSpPr>
        <p:spPr>
          <a:xfrm>
            <a:off x="947058" y="25527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1200"/>
              </a:spcBef>
              <a:spcAft>
                <a:spcPts val="0"/>
              </a:spcAft>
              <a:buSzPts val="2000"/>
              <a:buChar char="■"/>
            </a:pPr>
            <a:r>
              <a:rPr lang="en-US" dirty="0"/>
              <a:t>Outcomes </a:t>
            </a:r>
            <a:endParaRPr dirty="0"/>
          </a:p>
          <a:p>
            <a:pPr marL="914400" lvl="1" indent="-384048" algn="l" rtl="0">
              <a:lnSpc>
                <a:spcPct val="94000"/>
              </a:lnSpc>
              <a:spcBef>
                <a:spcPts val="700"/>
              </a:spcBef>
              <a:spcAft>
                <a:spcPts val="0"/>
              </a:spcAft>
              <a:buSzPts val="2000"/>
              <a:buChar char="–"/>
            </a:pPr>
            <a:r>
              <a:rPr lang="en-US" dirty="0"/>
              <a:t>Served over 3500 clients</a:t>
            </a:r>
            <a:endParaRPr dirty="0"/>
          </a:p>
          <a:p>
            <a:pPr marL="914400" lvl="1" indent="-384048" algn="l" rtl="0">
              <a:lnSpc>
                <a:spcPct val="94000"/>
              </a:lnSpc>
              <a:spcBef>
                <a:spcPts val="700"/>
              </a:spcBef>
              <a:spcAft>
                <a:spcPts val="0"/>
              </a:spcAft>
              <a:buSzPts val="2000"/>
              <a:buChar char="–"/>
            </a:pPr>
            <a:r>
              <a:rPr lang="en-US" dirty="0"/>
              <a:t>Has reduced reported fall rates by over 80%</a:t>
            </a:r>
            <a:endParaRPr dirty="0"/>
          </a:p>
          <a:p>
            <a:pPr marL="914400" lvl="1" indent="-384048" algn="l" rtl="0">
              <a:lnSpc>
                <a:spcPct val="94000"/>
              </a:lnSpc>
              <a:spcBef>
                <a:spcPts val="700"/>
              </a:spcBef>
              <a:spcAft>
                <a:spcPts val="0"/>
              </a:spcAft>
              <a:buSzPts val="2000"/>
              <a:buChar char="–"/>
            </a:pPr>
            <a:r>
              <a:rPr lang="en-US" dirty="0"/>
              <a:t>Reduced fear of falling and home safety hazards by over 50%</a:t>
            </a:r>
            <a:endParaRPr dirty="0"/>
          </a:p>
          <a:p>
            <a:pPr marL="914400" lvl="1" indent="-371348" algn="l" rtl="0">
              <a:lnSpc>
                <a:spcPct val="94000"/>
              </a:lnSpc>
              <a:spcBef>
                <a:spcPts val="700"/>
              </a:spcBef>
              <a:spcAft>
                <a:spcPts val="0"/>
              </a:spcAft>
              <a:buSzPts val="1800"/>
              <a:buChar char="–"/>
            </a:pPr>
            <a:r>
              <a:rPr lang="en-US" dirty="0"/>
              <a:t>Average scope of work cost = $3900</a:t>
            </a:r>
            <a:endParaRPr dirty="0"/>
          </a:p>
          <a:p>
            <a:pPr marL="914400" lvl="0" indent="0" algn="l" rtl="0">
              <a:lnSpc>
                <a:spcPct val="94000"/>
              </a:lnSpc>
              <a:spcBef>
                <a:spcPts val="700"/>
              </a:spcBef>
              <a:spcAft>
                <a:spcPts val="0"/>
              </a:spcAft>
              <a:buSzPts val="1800"/>
              <a:buNone/>
            </a:pPr>
            <a:endParaRPr dirty="0"/>
          </a:p>
        </p:txBody>
      </p:sp>
      <p:pic>
        <p:nvPicPr>
          <p:cNvPr id="221" name="Google Shape;221;gaf42088abd_0_10" descr="Logo&#10;&#10;Description automatically generated"/>
          <p:cNvPicPr preferRelativeResize="0"/>
          <p:nvPr/>
        </p:nvPicPr>
        <p:blipFill rotWithShape="1">
          <a:blip r:embed="rId3">
            <a:alphaModFix/>
          </a:blip>
          <a:srcRect/>
          <a:stretch/>
        </p:blipFill>
        <p:spPr>
          <a:xfrm>
            <a:off x="5279348" y="5137611"/>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5DC1EF79-CD00-D043-A9CF-A81805B181A1}"/>
              </a:ext>
            </a:extLst>
          </p:cNvPr>
          <p:cNvPicPr>
            <a:picLocks noChangeAspect="1"/>
          </p:cNvPicPr>
          <p:nvPr/>
        </p:nvPicPr>
        <p:blipFill>
          <a:blip r:embed="rId4"/>
          <a:stretch>
            <a:fillRect/>
          </a:stretch>
        </p:blipFill>
        <p:spPr>
          <a:xfrm>
            <a:off x="7984791" y="359708"/>
            <a:ext cx="3924179" cy="8269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af42088abd_0_2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a:t>Case Study 1</a:t>
            </a:r>
            <a:endParaRPr/>
          </a:p>
        </p:txBody>
      </p:sp>
      <p:sp>
        <p:nvSpPr>
          <p:cNvPr id="227" name="Google Shape;227;gaf42088abd_0_21"/>
          <p:cNvSpPr txBox="1">
            <a:spLocks noGrp="1"/>
          </p:cNvSpPr>
          <p:nvPr>
            <p:ph type="body" idx="1"/>
          </p:nvPr>
        </p:nvSpPr>
        <p:spPr>
          <a:xfrm>
            <a:off x="1371600" y="1752950"/>
            <a:ext cx="9601200" cy="4114500"/>
          </a:xfrm>
          <a:prstGeom prst="rect">
            <a:avLst/>
          </a:prstGeom>
          <a:noFill/>
          <a:ln>
            <a:noFill/>
          </a:ln>
        </p:spPr>
        <p:txBody>
          <a:bodyPr spcFirstLastPara="1" wrap="square" lIns="91425" tIns="45700" rIns="91425" bIns="45700" anchor="t" anchorCtr="0">
            <a:noAutofit/>
          </a:bodyPr>
          <a:lstStyle/>
          <a:p>
            <a:pPr marL="457200" lvl="0" indent="-342900" algn="l" rtl="0">
              <a:lnSpc>
                <a:spcPct val="94000"/>
              </a:lnSpc>
              <a:spcBef>
                <a:spcPts val="1000"/>
              </a:spcBef>
              <a:spcAft>
                <a:spcPts val="0"/>
              </a:spcAft>
              <a:buSzPts val="1800"/>
              <a:buChar char="■"/>
            </a:pPr>
            <a:r>
              <a:rPr lang="en-US" dirty="0"/>
              <a:t>89-year old woman, in nursing home following stroke.  </a:t>
            </a:r>
            <a:endParaRPr dirty="0"/>
          </a:p>
          <a:p>
            <a:pPr marL="914400" lvl="1" indent="-342900" algn="l" rtl="0">
              <a:lnSpc>
                <a:spcPct val="94000"/>
              </a:lnSpc>
              <a:spcBef>
                <a:spcPts val="0"/>
              </a:spcBef>
              <a:spcAft>
                <a:spcPts val="0"/>
              </a:spcAft>
              <a:buSzPts val="1800"/>
              <a:buChar char="–"/>
            </a:pPr>
            <a:r>
              <a:rPr lang="en-US" dirty="0"/>
              <a:t>mild confusion</a:t>
            </a:r>
            <a:endParaRPr dirty="0"/>
          </a:p>
          <a:p>
            <a:pPr marL="914400" lvl="1" indent="-342900" algn="l" rtl="0">
              <a:lnSpc>
                <a:spcPct val="94000"/>
              </a:lnSpc>
              <a:spcBef>
                <a:spcPts val="0"/>
              </a:spcBef>
              <a:spcAft>
                <a:spcPts val="0"/>
              </a:spcAft>
              <a:buSzPts val="1800"/>
              <a:buChar char="–"/>
            </a:pPr>
            <a:r>
              <a:rPr lang="en-US" dirty="0"/>
              <a:t>residual weakness, walks with walker</a:t>
            </a:r>
            <a:endParaRPr dirty="0"/>
          </a:p>
          <a:p>
            <a:pPr marL="914400" lvl="1" indent="-342900" algn="l" rtl="0">
              <a:lnSpc>
                <a:spcPct val="94000"/>
              </a:lnSpc>
              <a:spcBef>
                <a:spcPts val="0"/>
              </a:spcBef>
              <a:spcAft>
                <a:spcPts val="0"/>
              </a:spcAft>
              <a:buSzPts val="1800"/>
              <a:buChar char="–"/>
            </a:pPr>
            <a:r>
              <a:rPr lang="en-US" dirty="0"/>
              <a:t>had </a:t>
            </a:r>
            <a:r>
              <a:rPr lang="en-US" dirty="0" err="1"/>
              <a:t>Covid</a:t>
            </a:r>
            <a:r>
              <a:rPr lang="en-US" dirty="0"/>
              <a:t> in facility but recovered without residual effects</a:t>
            </a:r>
            <a:endParaRPr dirty="0"/>
          </a:p>
          <a:p>
            <a:pPr marL="914400" lvl="1" indent="-342900" algn="l" rtl="0">
              <a:lnSpc>
                <a:spcPct val="94000"/>
              </a:lnSpc>
              <a:spcBef>
                <a:spcPts val="0"/>
              </a:spcBef>
              <a:spcAft>
                <a:spcPts val="0"/>
              </a:spcAft>
              <a:buSzPts val="1800"/>
              <a:buChar char="–"/>
            </a:pPr>
            <a:r>
              <a:rPr lang="en-US" dirty="0"/>
              <a:t>5’6” and 286 pounds</a:t>
            </a:r>
            <a:endParaRPr dirty="0"/>
          </a:p>
          <a:p>
            <a:pPr marL="914400" lvl="1" indent="-342900" algn="l" rtl="0">
              <a:lnSpc>
                <a:spcPct val="94000"/>
              </a:lnSpc>
              <a:spcBef>
                <a:spcPts val="0"/>
              </a:spcBef>
              <a:spcAft>
                <a:spcPts val="0"/>
              </a:spcAft>
              <a:buSzPts val="1800"/>
              <a:buChar char="–"/>
            </a:pPr>
            <a:r>
              <a:rPr lang="en-US" dirty="0"/>
              <a:t>high fall risk due to confusion and leg weakness</a:t>
            </a:r>
            <a:endParaRPr dirty="0"/>
          </a:p>
          <a:p>
            <a:pPr marL="457200" lvl="0" indent="-342900" algn="l" rtl="0">
              <a:lnSpc>
                <a:spcPct val="94000"/>
              </a:lnSpc>
              <a:spcBef>
                <a:spcPts val="0"/>
              </a:spcBef>
              <a:spcAft>
                <a:spcPts val="0"/>
              </a:spcAft>
              <a:buSzPts val="1800"/>
              <a:buChar char="■"/>
            </a:pPr>
            <a:r>
              <a:rPr lang="en-US" dirty="0"/>
              <a:t>Granddaughter wants to move her to her home</a:t>
            </a:r>
            <a:endParaRPr dirty="0"/>
          </a:p>
          <a:p>
            <a:pPr marL="914400" lvl="1" indent="-342900" algn="l" rtl="0">
              <a:lnSpc>
                <a:spcPct val="94000"/>
              </a:lnSpc>
              <a:spcBef>
                <a:spcPts val="0"/>
              </a:spcBef>
              <a:spcAft>
                <a:spcPts val="0"/>
              </a:spcAft>
              <a:buSzPts val="1800"/>
              <a:buChar char="–"/>
            </a:pPr>
            <a:r>
              <a:rPr lang="en-US" dirty="0"/>
              <a:t>no stairs to enter house</a:t>
            </a:r>
            <a:endParaRPr dirty="0"/>
          </a:p>
          <a:p>
            <a:pPr marL="914400" lvl="1" indent="-342900" algn="l" rtl="0">
              <a:lnSpc>
                <a:spcPct val="94000"/>
              </a:lnSpc>
              <a:spcBef>
                <a:spcPts val="0"/>
              </a:spcBef>
              <a:spcAft>
                <a:spcPts val="0"/>
              </a:spcAft>
              <a:buSzPts val="1800"/>
              <a:buChar char="–"/>
            </a:pPr>
            <a:r>
              <a:rPr lang="en-US" dirty="0"/>
              <a:t>first floor bedroom and full bathroom</a:t>
            </a:r>
            <a:endParaRPr dirty="0"/>
          </a:p>
          <a:p>
            <a:pPr marL="457200" lvl="0" indent="-342900" algn="l" rtl="0">
              <a:lnSpc>
                <a:spcPct val="94000"/>
              </a:lnSpc>
              <a:spcBef>
                <a:spcPts val="0"/>
              </a:spcBef>
              <a:spcAft>
                <a:spcPts val="0"/>
              </a:spcAft>
              <a:buSzPts val="1800"/>
              <a:buChar char="■"/>
            </a:pPr>
            <a:r>
              <a:rPr lang="en-US" dirty="0"/>
              <a:t>Concerns</a:t>
            </a:r>
            <a:endParaRPr dirty="0"/>
          </a:p>
          <a:p>
            <a:pPr marL="914400" lvl="1" indent="-342900" algn="l" rtl="0">
              <a:lnSpc>
                <a:spcPct val="94000"/>
              </a:lnSpc>
              <a:spcBef>
                <a:spcPts val="0"/>
              </a:spcBef>
              <a:spcAft>
                <a:spcPts val="0"/>
              </a:spcAft>
              <a:buSzPts val="1800"/>
              <a:buChar char="–"/>
            </a:pPr>
            <a:r>
              <a:rPr lang="en-US" dirty="0"/>
              <a:t>Toilet and shower transfers</a:t>
            </a:r>
            <a:endParaRPr dirty="0"/>
          </a:p>
        </p:txBody>
      </p:sp>
      <p:pic>
        <p:nvPicPr>
          <p:cNvPr id="228" name="Google Shape;228;gaf42088abd_0_21" descr="Logo&#10;&#10;Description automatically generated"/>
          <p:cNvPicPr preferRelativeResize="0"/>
          <p:nvPr/>
        </p:nvPicPr>
        <p:blipFill rotWithShape="1">
          <a:blip r:embed="rId3">
            <a:alphaModFix/>
          </a:blip>
          <a:srcRect/>
          <a:stretch/>
        </p:blipFill>
        <p:spPr>
          <a:xfrm>
            <a:off x="5542702" y="5137886"/>
            <a:ext cx="1633303" cy="16333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af42088abd_0_26"/>
          <p:cNvSpPr txBox="1">
            <a:spLocks noGrp="1"/>
          </p:cNvSpPr>
          <p:nvPr>
            <p:ph type="title"/>
          </p:nvPr>
        </p:nvSpPr>
        <p:spPr>
          <a:xfrm>
            <a:off x="1371600" y="573275"/>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a:t>Case Study 1 Before</a:t>
            </a:r>
            <a:endParaRPr/>
          </a:p>
        </p:txBody>
      </p:sp>
      <p:pic>
        <p:nvPicPr>
          <p:cNvPr id="234" name="Google Shape;234;gaf42088abd_0_26"/>
          <p:cNvPicPr preferRelativeResize="0"/>
          <p:nvPr/>
        </p:nvPicPr>
        <p:blipFill rotWithShape="1">
          <a:blip r:embed="rId3">
            <a:alphaModFix/>
          </a:blip>
          <a:srcRect/>
          <a:stretch/>
        </p:blipFill>
        <p:spPr>
          <a:xfrm>
            <a:off x="1626000" y="1547425"/>
            <a:ext cx="3604850" cy="4806475"/>
          </a:xfrm>
          <a:prstGeom prst="rect">
            <a:avLst/>
          </a:prstGeom>
          <a:noFill/>
          <a:ln>
            <a:noFill/>
          </a:ln>
        </p:spPr>
      </p:pic>
      <p:pic>
        <p:nvPicPr>
          <p:cNvPr id="235" name="Google Shape;235;gaf42088abd_0_26"/>
          <p:cNvPicPr preferRelativeResize="0"/>
          <p:nvPr/>
        </p:nvPicPr>
        <p:blipFill rotWithShape="1">
          <a:blip r:embed="rId4">
            <a:alphaModFix/>
          </a:blip>
          <a:srcRect/>
          <a:stretch/>
        </p:blipFill>
        <p:spPr>
          <a:xfrm>
            <a:off x="5517676" y="1547425"/>
            <a:ext cx="5455124" cy="4091349"/>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C8C7C021-B091-D84C-BD68-0740846C065F}"/>
              </a:ext>
            </a:extLst>
          </p:cNvPr>
          <p:cNvPicPr>
            <a:picLocks noChangeAspect="1"/>
          </p:cNvPicPr>
          <p:nvPr/>
        </p:nvPicPr>
        <p:blipFill>
          <a:blip r:embed="rId5"/>
          <a:stretch>
            <a:fillRect/>
          </a:stretch>
        </p:blipFill>
        <p:spPr>
          <a:xfrm>
            <a:off x="7723534" y="558376"/>
            <a:ext cx="3924179" cy="8269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af42088abd_0_3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a:t>Case Study  1 After</a:t>
            </a:r>
            <a:endParaRPr/>
          </a:p>
        </p:txBody>
      </p:sp>
      <p:pic>
        <p:nvPicPr>
          <p:cNvPr id="241" name="Google Shape;241;gaf42088abd_0_31"/>
          <p:cNvPicPr preferRelativeResize="0"/>
          <p:nvPr/>
        </p:nvPicPr>
        <p:blipFill rotWithShape="1">
          <a:blip r:embed="rId3">
            <a:alphaModFix/>
          </a:blip>
          <a:srcRect/>
          <a:stretch/>
        </p:blipFill>
        <p:spPr>
          <a:xfrm rot="-5400000">
            <a:off x="837000" y="2205713"/>
            <a:ext cx="4895574" cy="3671675"/>
          </a:xfrm>
          <a:prstGeom prst="rect">
            <a:avLst/>
          </a:prstGeom>
          <a:noFill/>
          <a:ln>
            <a:noFill/>
          </a:ln>
        </p:spPr>
      </p:pic>
      <p:sp>
        <p:nvSpPr>
          <p:cNvPr id="242" name="Google Shape;242;gaf42088abd_0_31"/>
          <p:cNvSpPr txBox="1"/>
          <p:nvPr/>
        </p:nvSpPr>
        <p:spPr>
          <a:xfrm>
            <a:off x="5505150" y="1781900"/>
            <a:ext cx="6210900" cy="4747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Libre Franklin"/>
                <a:ea typeface="Libre Franklin"/>
                <a:cs typeface="Libre Franklin"/>
                <a:sym typeface="Libre Franklin"/>
              </a:rPr>
              <a:t>Remove shower doors; store doors for client </a:t>
            </a:r>
            <a:endParaRPr sz="1800" b="0" i="0" u="none" strike="noStrike" cap="none">
              <a:solidFill>
                <a:srgbClr val="000000"/>
              </a:solidFill>
              <a:latin typeface="Libre Franklin"/>
              <a:ea typeface="Libre Franklin"/>
              <a:cs typeface="Libre Franklin"/>
              <a:sym typeface="Libre Franklin"/>
            </a:endParaRPr>
          </a:p>
          <a:p>
            <a:pPr marL="457200" marR="0" lvl="0" indent="-342900" algn="l" rtl="0">
              <a:lnSpc>
                <a:spcPct val="100000"/>
              </a:lnSpc>
              <a:spcBef>
                <a:spcPts val="0"/>
              </a:spcBef>
              <a:spcAft>
                <a:spcPts val="0"/>
              </a:spcAft>
              <a:buClr>
                <a:srgbClr val="000000"/>
              </a:buClr>
              <a:buSzPts val="1800"/>
              <a:buFont typeface="Libre Franklin"/>
              <a:buChar char="●"/>
            </a:pPr>
            <a:r>
              <a:rPr lang="en-US" sz="1800" b="0" i="0" u="none" strike="noStrike" cap="none">
                <a:solidFill>
                  <a:srgbClr val="000000"/>
                </a:solidFill>
                <a:latin typeface="Libre Franklin"/>
                <a:ea typeface="Libre Franklin"/>
                <a:cs typeface="Libre Franklin"/>
                <a:sym typeface="Libre Franklin"/>
              </a:rPr>
              <a:t> Install flexible shower curtain rod and long curtain </a:t>
            </a:r>
            <a:endParaRPr sz="1800" b="0" i="0" u="none" strike="noStrike" cap="none">
              <a:solidFill>
                <a:srgbClr val="000000"/>
              </a:solidFill>
              <a:latin typeface="Libre Franklin"/>
              <a:ea typeface="Libre Franklin"/>
              <a:cs typeface="Libre Franklin"/>
              <a:sym typeface="Libre Franklin"/>
            </a:endParaRPr>
          </a:p>
          <a:p>
            <a:pPr marL="457200" marR="0" lvl="0" indent="-342900" algn="l" rtl="0">
              <a:lnSpc>
                <a:spcPct val="100000"/>
              </a:lnSpc>
              <a:spcBef>
                <a:spcPts val="0"/>
              </a:spcBef>
              <a:spcAft>
                <a:spcPts val="0"/>
              </a:spcAft>
              <a:buClr>
                <a:srgbClr val="000000"/>
              </a:buClr>
              <a:buSzPts val="1800"/>
              <a:buFont typeface="Libre Franklin"/>
              <a:buChar char="●"/>
            </a:pPr>
            <a:r>
              <a:rPr lang="en-US" sz="1800" b="0" i="0" u="none" strike="noStrike" cap="none">
                <a:solidFill>
                  <a:srgbClr val="000000"/>
                </a:solidFill>
                <a:latin typeface="Libre Franklin"/>
                <a:ea typeface="Libre Franklin"/>
                <a:cs typeface="Libre Franklin"/>
                <a:sym typeface="Libre Franklin"/>
              </a:rPr>
              <a:t> Super pole with pivot arm between toilet and shower *position for use from toilet and from shower </a:t>
            </a:r>
            <a:endParaRPr sz="1800" b="0" i="0" u="none" strike="noStrike" cap="none">
              <a:solidFill>
                <a:srgbClr val="000000"/>
              </a:solidFill>
              <a:latin typeface="Libre Franklin"/>
              <a:ea typeface="Libre Franklin"/>
              <a:cs typeface="Libre Franklin"/>
              <a:sym typeface="Libre Franklin"/>
            </a:endParaRPr>
          </a:p>
          <a:p>
            <a:pPr marL="457200" marR="0" lvl="0" indent="-342900" algn="l" rtl="0">
              <a:lnSpc>
                <a:spcPct val="100000"/>
              </a:lnSpc>
              <a:spcBef>
                <a:spcPts val="0"/>
              </a:spcBef>
              <a:spcAft>
                <a:spcPts val="0"/>
              </a:spcAft>
              <a:buClr>
                <a:srgbClr val="000000"/>
              </a:buClr>
              <a:buSzPts val="1800"/>
              <a:buFont typeface="Libre Franklin"/>
              <a:buChar char="●"/>
            </a:pPr>
            <a:r>
              <a:rPr lang="en-US" sz="1800" b="0" i="0" u="none" strike="noStrike" cap="none">
                <a:solidFill>
                  <a:srgbClr val="000000"/>
                </a:solidFill>
                <a:latin typeface="Libre Franklin"/>
                <a:ea typeface="Libre Franklin"/>
                <a:cs typeface="Libre Franklin"/>
                <a:sym typeface="Libre Franklin"/>
              </a:rPr>
              <a:t> 18" horizontal grab bars on each wall in shower x 2  </a:t>
            </a:r>
            <a:endParaRPr sz="1800" b="0" i="0" u="none" strike="noStrike" cap="none">
              <a:solidFill>
                <a:srgbClr val="000000"/>
              </a:solidFill>
              <a:latin typeface="Libre Franklin"/>
              <a:ea typeface="Libre Franklin"/>
              <a:cs typeface="Libre Franklin"/>
              <a:sym typeface="Libre Franklin"/>
            </a:endParaRPr>
          </a:p>
          <a:p>
            <a:pPr marL="457200" marR="0" lvl="0" indent="-342900" algn="l" rtl="0">
              <a:lnSpc>
                <a:spcPct val="100000"/>
              </a:lnSpc>
              <a:spcBef>
                <a:spcPts val="0"/>
              </a:spcBef>
              <a:spcAft>
                <a:spcPts val="0"/>
              </a:spcAft>
              <a:buClr>
                <a:srgbClr val="000000"/>
              </a:buClr>
              <a:buSzPts val="1800"/>
              <a:buFont typeface="Libre Franklin"/>
              <a:buChar char="●"/>
            </a:pPr>
            <a:r>
              <a:rPr lang="en-US" sz="1800" b="0" i="0" u="none" strike="noStrike" cap="none">
                <a:solidFill>
                  <a:srgbClr val="000000"/>
                </a:solidFill>
                <a:latin typeface="Libre Franklin"/>
                <a:ea typeface="Libre Franklin"/>
                <a:cs typeface="Libre Franklin"/>
                <a:sym typeface="Libre Franklin"/>
              </a:rPr>
              <a:t> Handheld shower </a:t>
            </a:r>
            <a:endParaRPr sz="1800" b="0" i="0" u="none" strike="noStrike" cap="none">
              <a:solidFill>
                <a:srgbClr val="000000"/>
              </a:solidFill>
              <a:latin typeface="Libre Franklin"/>
              <a:ea typeface="Libre Franklin"/>
              <a:cs typeface="Libre Franklin"/>
              <a:sym typeface="Libre Franklin"/>
            </a:endParaRPr>
          </a:p>
          <a:p>
            <a:pPr marL="457200" marR="0" lvl="0" indent="-342900" algn="l" rtl="0">
              <a:lnSpc>
                <a:spcPct val="100000"/>
              </a:lnSpc>
              <a:spcBef>
                <a:spcPts val="0"/>
              </a:spcBef>
              <a:spcAft>
                <a:spcPts val="0"/>
              </a:spcAft>
              <a:buClr>
                <a:srgbClr val="000000"/>
              </a:buClr>
              <a:buSzPts val="1800"/>
              <a:buFont typeface="Libre Franklin"/>
              <a:buChar char="●"/>
            </a:pPr>
            <a:r>
              <a:rPr lang="en-US" sz="1800" b="0" i="0" u="none" strike="noStrike" cap="none">
                <a:solidFill>
                  <a:srgbClr val="000000"/>
                </a:solidFill>
                <a:latin typeface="Libre Franklin"/>
                <a:ea typeface="Libre Franklin"/>
                <a:cs typeface="Libre Franklin"/>
                <a:sym typeface="Libre Franklin"/>
              </a:rPr>
              <a:t> Clamp on grab bar for handheld </a:t>
            </a:r>
            <a:endParaRPr sz="1800" b="0" i="0" u="none" strike="noStrike" cap="none">
              <a:solidFill>
                <a:srgbClr val="000000"/>
              </a:solidFill>
              <a:latin typeface="Libre Franklin"/>
              <a:ea typeface="Libre Franklin"/>
              <a:cs typeface="Libre Franklin"/>
              <a:sym typeface="Libre Franklin"/>
            </a:endParaRPr>
          </a:p>
          <a:p>
            <a:pPr marL="457200" marR="0" lvl="0" indent="-342900" algn="l" rtl="0">
              <a:lnSpc>
                <a:spcPct val="100000"/>
              </a:lnSpc>
              <a:spcBef>
                <a:spcPts val="0"/>
              </a:spcBef>
              <a:spcAft>
                <a:spcPts val="0"/>
              </a:spcAft>
              <a:buClr>
                <a:srgbClr val="000000"/>
              </a:buClr>
              <a:buSzPts val="1800"/>
              <a:buFont typeface="Libre Franklin"/>
              <a:buChar char="●"/>
            </a:pPr>
            <a:r>
              <a:rPr lang="en-US" sz="1800" b="0" i="0" u="none" strike="noStrike" cap="none">
                <a:solidFill>
                  <a:srgbClr val="000000"/>
                </a:solidFill>
                <a:latin typeface="Libre Franklin"/>
                <a:ea typeface="Libre Franklin"/>
                <a:cs typeface="Libre Franklin"/>
                <a:sym typeface="Libre Franklin"/>
              </a:rPr>
              <a:t> 2" toilet seat riser </a:t>
            </a:r>
            <a:endParaRPr sz="18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Libre Franklin"/>
                <a:ea typeface="Libre Franklin"/>
                <a:cs typeface="Libre Franklin"/>
                <a:sym typeface="Libre Franklin"/>
              </a:rPr>
              <a:t>$1</a:t>
            </a:r>
            <a:r>
              <a:rPr lang="en-US" sz="1800">
                <a:latin typeface="Libre Franklin"/>
                <a:ea typeface="Libre Franklin"/>
                <a:cs typeface="Libre Franklin"/>
                <a:sym typeface="Libre Franklin"/>
              </a:rPr>
              <a:t>45</a:t>
            </a:r>
            <a:r>
              <a:rPr lang="en-US" sz="1800" b="0" i="0" u="none" strike="noStrike" cap="none">
                <a:solidFill>
                  <a:srgbClr val="000000"/>
                </a:solidFill>
                <a:latin typeface="Libre Franklin"/>
                <a:ea typeface="Libre Franklin"/>
                <a:cs typeface="Libre Franklin"/>
                <a:sym typeface="Libre Franklin"/>
              </a:rPr>
              <a:t>5 including </a:t>
            </a:r>
            <a:r>
              <a:rPr lang="en-US" sz="1800">
                <a:latin typeface="Libre Franklin"/>
                <a:ea typeface="Libre Franklin"/>
                <a:cs typeface="Libre Franklin"/>
                <a:sym typeface="Libre Franklin"/>
              </a:rPr>
              <a:t>OT and  home mods.</a:t>
            </a:r>
            <a:endParaRPr sz="1800" b="0" i="0" u="none" strike="noStrike" cap="none">
              <a:solidFill>
                <a:srgbClr val="000000"/>
              </a:solidFill>
              <a:latin typeface="Libre Franklin"/>
              <a:ea typeface="Libre Franklin"/>
              <a:cs typeface="Libre Franklin"/>
              <a:sym typeface="Libre Franklin"/>
            </a:endParaRPr>
          </a:p>
        </p:txBody>
      </p:sp>
      <p:pic>
        <p:nvPicPr>
          <p:cNvPr id="5" name="Picture 4" descr="A picture containing logo&#10;&#10;Description automatically generated">
            <a:extLst>
              <a:ext uri="{FF2B5EF4-FFF2-40B4-BE49-F238E27FC236}">
                <a16:creationId xmlns:a16="http://schemas.microsoft.com/office/drawing/2014/main" id="{4EFE6CE3-3F8F-124C-9E6A-CD00C4135688}"/>
              </a:ext>
            </a:extLst>
          </p:cNvPr>
          <p:cNvPicPr>
            <a:picLocks noChangeAspect="1"/>
          </p:cNvPicPr>
          <p:nvPr/>
        </p:nvPicPr>
        <p:blipFill>
          <a:blip r:embed="rId4"/>
          <a:stretch>
            <a:fillRect/>
          </a:stretch>
        </p:blipFill>
        <p:spPr>
          <a:xfrm>
            <a:off x="7723534" y="558376"/>
            <a:ext cx="3924179" cy="8269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af42088abd_0_4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SzPts val="1800"/>
              <a:buNone/>
            </a:pPr>
            <a:r>
              <a:rPr lang="en-US"/>
              <a:t>Case Study 2	</a:t>
            </a:r>
            <a:endParaRPr/>
          </a:p>
        </p:txBody>
      </p:sp>
      <p:sp>
        <p:nvSpPr>
          <p:cNvPr id="248" name="Google Shape;248;gaf42088abd_0_41"/>
          <p:cNvSpPr txBox="1">
            <a:spLocks noGrp="1"/>
          </p:cNvSpPr>
          <p:nvPr>
            <p:ph type="body" idx="1"/>
          </p:nvPr>
        </p:nvSpPr>
        <p:spPr>
          <a:xfrm>
            <a:off x="1371600" y="1775750"/>
            <a:ext cx="9601200" cy="3581400"/>
          </a:xfrm>
          <a:prstGeom prst="rect">
            <a:avLst/>
          </a:prstGeom>
          <a:noFill/>
          <a:ln>
            <a:noFill/>
          </a:ln>
        </p:spPr>
        <p:txBody>
          <a:bodyPr spcFirstLastPara="1" wrap="square" lIns="91425" tIns="45700" rIns="91425" bIns="45700" anchor="t" anchorCtr="0">
            <a:normAutofit/>
          </a:bodyPr>
          <a:lstStyle/>
          <a:p>
            <a:pPr marL="457200" lvl="0" indent="-342900" algn="l" rtl="0">
              <a:lnSpc>
                <a:spcPct val="94000"/>
              </a:lnSpc>
              <a:spcBef>
                <a:spcPts val="1000"/>
              </a:spcBef>
              <a:spcAft>
                <a:spcPts val="0"/>
              </a:spcAft>
              <a:buSzPts val="1800"/>
              <a:buChar char="■"/>
            </a:pPr>
            <a:r>
              <a:rPr lang="en-US"/>
              <a:t>73 year-old man, recently moved into his daughter’s home</a:t>
            </a:r>
            <a:endParaRPr/>
          </a:p>
          <a:p>
            <a:pPr marL="914400" lvl="1" indent="-342900" algn="l" rtl="0">
              <a:lnSpc>
                <a:spcPct val="94000"/>
              </a:lnSpc>
              <a:spcBef>
                <a:spcPts val="0"/>
              </a:spcBef>
              <a:spcAft>
                <a:spcPts val="0"/>
              </a:spcAft>
              <a:buSzPts val="1800"/>
              <a:buChar char="–"/>
            </a:pPr>
            <a:r>
              <a:rPr lang="en-US"/>
              <a:t>abscess in spine affects walking, can’t do surgery due to underlying health conditions including kidney failure and cardiac disease</a:t>
            </a:r>
            <a:endParaRPr/>
          </a:p>
          <a:p>
            <a:pPr marL="914400" lvl="1" indent="-342900" algn="l" rtl="0">
              <a:lnSpc>
                <a:spcPct val="94000"/>
              </a:lnSpc>
              <a:spcBef>
                <a:spcPts val="0"/>
              </a:spcBef>
              <a:spcAft>
                <a:spcPts val="0"/>
              </a:spcAft>
              <a:buSzPts val="1800"/>
              <a:buChar char="–"/>
            </a:pPr>
            <a:r>
              <a:rPr lang="en-US"/>
              <a:t>high risk of falls due to  poor balance, decreased leg strength and history of falls</a:t>
            </a:r>
            <a:endParaRPr/>
          </a:p>
          <a:p>
            <a:pPr marL="914400" lvl="1" indent="-342900" algn="l" rtl="0">
              <a:lnSpc>
                <a:spcPct val="94000"/>
              </a:lnSpc>
              <a:spcBef>
                <a:spcPts val="0"/>
              </a:spcBef>
              <a:spcAft>
                <a:spcPts val="0"/>
              </a:spcAft>
              <a:buSzPts val="1800"/>
              <a:buChar char="–"/>
            </a:pPr>
            <a:r>
              <a:rPr lang="en-US"/>
              <a:t>uses walker, walks with supervision due to fall risk</a:t>
            </a:r>
            <a:endParaRPr/>
          </a:p>
          <a:p>
            <a:pPr marL="914400" lvl="1" indent="-342900" algn="l" rtl="0">
              <a:lnSpc>
                <a:spcPct val="94000"/>
              </a:lnSpc>
              <a:spcBef>
                <a:spcPts val="0"/>
              </a:spcBef>
              <a:spcAft>
                <a:spcPts val="0"/>
              </a:spcAft>
              <a:buSzPts val="1800"/>
              <a:buChar char="–"/>
            </a:pPr>
            <a:r>
              <a:rPr lang="en-US"/>
              <a:t>staying on first floor due to inability to go upstairs</a:t>
            </a:r>
            <a:endParaRPr/>
          </a:p>
          <a:p>
            <a:pPr marL="457200" lvl="0" indent="-342900" algn="l" rtl="0">
              <a:lnSpc>
                <a:spcPct val="94000"/>
              </a:lnSpc>
              <a:spcBef>
                <a:spcPts val="0"/>
              </a:spcBef>
              <a:spcAft>
                <a:spcPts val="0"/>
              </a:spcAft>
              <a:buSzPts val="1800"/>
              <a:buChar char="■"/>
            </a:pPr>
            <a:r>
              <a:rPr lang="en-US"/>
              <a:t>Concerns</a:t>
            </a:r>
            <a:endParaRPr/>
          </a:p>
          <a:p>
            <a:pPr marL="914400" lvl="1" indent="-342900" algn="l" rtl="0">
              <a:lnSpc>
                <a:spcPct val="94000"/>
              </a:lnSpc>
              <a:spcBef>
                <a:spcPts val="0"/>
              </a:spcBef>
              <a:spcAft>
                <a:spcPts val="0"/>
              </a:spcAft>
              <a:buSzPts val="1800"/>
              <a:buChar char="–"/>
            </a:pPr>
            <a:r>
              <a:rPr lang="en-US"/>
              <a:t>going upstairs for bedroom and bathroom</a:t>
            </a:r>
            <a:endParaRPr/>
          </a:p>
          <a:p>
            <a:pPr marL="914400" lvl="1" indent="-342900" algn="l" rtl="0">
              <a:lnSpc>
                <a:spcPct val="94000"/>
              </a:lnSpc>
              <a:spcBef>
                <a:spcPts val="0"/>
              </a:spcBef>
              <a:spcAft>
                <a:spcPts val="0"/>
              </a:spcAft>
              <a:buSzPts val="1800"/>
              <a:buChar char="–"/>
            </a:pPr>
            <a:r>
              <a:rPr lang="en-US"/>
              <a:t>safe showering</a:t>
            </a:r>
            <a:endParaRPr/>
          </a:p>
        </p:txBody>
      </p:sp>
      <p:pic>
        <p:nvPicPr>
          <p:cNvPr id="249" name="Google Shape;249;gaf42088abd_0_41" descr="Logo&#10;&#10;Description automatically generated"/>
          <p:cNvPicPr preferRelativeResize="0"/>
          <p:nvPr/>
        </p:nvPicPr>
        <p:blipFill rotWithShape="1">
          <a:blip r:embed="rId3">
            <a:alphaModFix/>
          </a:blip>
          <a:srcRect/>
          <a:stretch/>
        </p:blipFill>
        <p:spPr>
          <a:xfrm>
            <a:off x="5129044" y="5094292"/>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3A58F4AA-3088-E24A-99DD-F77BEF8017A6}"/>
              </a:ext>
            </a:extLst>
          </p:cNvPr>
          <p:cNvPicPr>
            <a:picLocks noChangeAspect="1"/>
          </p:cNvPicPr>
          <p:nvPr/>
        </p:nvPicPr>
        <p:blipFill>
          <a:blip r:embed="rId4"/>
          <a:stretch>
            <a:fillRect/>
          </a:stretch>
        </p:blipFill>
        <p:spPr>
          <a:xfrm>
            <a:off x="7723534" y="558376"/>
            <a:ext cx="3924179" cy="8269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af42088abd_0_4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a:t>Case Study 2 Before</a:t>
            </a:r>
            <a:endParaRPr/>
          </a:p>
        </p:txBody>
      </p:sp>
      <p:pic>
        <p:nvPicPr>
          <p:cNvPr id="255" name="Google Shape;255;gaf42088abd_0_46"/>
          <p:cNvPicPr preferRelativeResize="0"/>
          <p:nvPr/>
        </p:nvPicPr>
        <p:blipFill rotWithShape="1">
          <a:blip r:embed="rId3">
            <a:alphaModFix/>
          </a:blip>
          <a:srcRect/>
          <a:stretch/>
        </p:blipFill>
        <p:spPr>
          <a:xfrm rot="-5400000">
            <a:off x="356962" y="2322261"/>
            <a:ext cx="4712077" cy="3534051"/>
          </a:xfrm>
          <a:prstGeom prst="rect">
            <a:avLst/>
          </a:prstGeom>
          <a:noFill/>
          <a:ln>
            <a:noFill/>
          </a:ln>
        </p:spPr>
      </p:pic>
      <p:pic>
        <p:nvPicPr>
          <p:cNvPr id="256" name="Google Shape;256;gaf42088abd_0_46"/>
          <p:cNvPicPr preferRelativeResize="0"/>
          <p:nvPr/>
        </p:nvPicPr>
        <p:blipFill rotWithShape="1">
          <a:blip r:embed="rId4">
            <a:alphaModFix/>
          </a:blip>
          <a:srcRect/>
          <a:stretch/>
        </p:blipFill>
        <p:spPr>
          <a:xfrm rot="-5400000">
            <a:off x="4187337" y="2388415"/>
            <a:ext cx="4795872" cy="3596897"/>
          </a:xfrm>
          <a:prstGeom prst="rect">
            <a:avLst/>
          </a:prstGeom>
          <a:noFill/>
          <a:ln>
            <a:noFill/>
          </a:ln>
        </p:spPr>
      </p:pic>
      <p:pic>
        <p:nvPicPr>
          <p:cNvPr id="257" name="Google Shape;257;gaf42088abd_0_46"/>
          <p:cNvPicPr preferRelativeResize="0"/>
          <p:nvPr/>
        </p:nvPicPr>
        <p:blipFill rotWithShape="1">
          <a:blip r:embed="rId5">
            <a:alphaModFix/>
          </a:blip>
          <a:srcRect/>
          <a:stretch/>
        </p:blipFill>
        <p:spPr>
          <a:xfrm rot="-5400000">
            <a:off x="7933164" y="2425489"/>
            <a:ext cx="4667272" cy="3433601"/>
          </a:xfrm>
          <a:prstGeom prst="rect">
            <a:avLst/>
          </a:prstGeom>
          <a:noFill/>
          <a:ln>
            <a:noFill/>
          </a:ln>
        </p:spPr>
      </p:pic>
      <p:pic>
        <p:nvPicPr>
          <p:cNvPr id="6" name="Picture 5" descr="A picture containing logo&#10;&#10;Description automatically generated">
            <a:extLst>
              <a:ext uri="{FF2B5EF4-FFF2-40B4-BE49-F238E27FC236}">
                <a16:creationId xmlns:a16="http://schemas.microsoft.com/office/drawing/2014/main" id="{2F32B95A-55DF-5544-9534-8E226075A9D2}"/>
              </a:ext>
            </a:extLst>
          </p:cNvPr>
          <p:cNvPicPr>
            <a:picLocks noChangeAspect="1"/>
          </p:cNvPicPr>
          <p:nvPr/>
        </p:nvPicPr>
        <p:blipFill>
          <a:blip r:embed="rId6"/>
          <a:stretch>
            <a:fillRect/>
          </a:stretch>
        </p:blipFill>
        <p:spPr>
          <a:xfrm>
            <a:off x="7723534" y="558376"/>
            <a:ext cx="3924179" cy="8269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32" descr="Logo&#10;&#10;Description automatically generated"/>
          <p:cNvPicPr preferRelativeResize="0"/>
          <p:nvPr/>
        </p:nvPicPr>
        <p:blipFill rotWithShape="1">
          <a:blip r:embed="rId3">
            <a:alphaModFix/>
          </a:blip>
          <a:srcRect/>
          <a:stretch/>
        </p:blipFill>
        <p:spPr>
          <a:xfrm>
            <a:off x="6096000" y="5745395"/>
            <a:ext cx="1384092" cy="1087202"/>
          </a:xfrm>
          <a:prstGeom prst="rect">
            <a:avLst/>
          </a:prstGeom>
          <a:noFill/>
          <a:ln>
            <a:noFill/>
          </a:ln>
        </p:spPr>
      </p:pic>
      <p:pic>
        <p:nvPicPr>
          <p:cNvPr id="311" name="Google Shape;311;p32" descr="A picture containing logo&#10;&#10;Description automatically generated"/>
          <p:cNvPicPr preferRelativeResize="0"/>
          <p:nvPr/>
        </p:nvPicPr>
        <p:blipFill rotWithShape="1">
          <a:blip r:embed="rId4">
            <a:alphaModFix/>
          </a:blip>
          <a:srcRect/>
          <a:stretch/>
        </p:blipFill>
        <p:spPr>
          <a:xfrm>
            <a:off x="3081103" y="194872"/>
            <a:ext cx="7162800" cy="1509457"/>
          </a:xfrm>
          <a:prstGeom prst="rect">
            <a:avLst/>
          </a:prstGeom>
          <a:noFill/>
          <a:ln>
            <a:noFill/>
          </a:ln>
        </p:spPr>
      </p:pic>
      <p:sp>
        <p:nvSpPr>
          <p:cNvPr id="312" name="Google Shape;312;p32"/>
          <p:cNvSpPr txBox="1"/>
          <p:nvPr/>
        </p:nvSpPr>
        <p:spPr>
          <a:xfrm>
            <a:off x="2728176" y="1948544"/>
            <a:ext cx="8375253"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HMOTA is an alliance of 1500 occupational therapists throughout the United States that specialize in home modifications.  </a:t>
            </a:r>
          </a:p>
          <a:p>
            <a:pPr marL="0" marR="0" lvl="0" indent="0" algn="l" rtl="0">
              <a:lnSpc>
                <a:spcPct val="100000"/>
              </a:lnSpc>
              <a:spcBef>
                <a:spcPts val="0"/>
              </a:spcBef>
              <a:spcAft>
                <a:spcPts val="0"/>
              </a:spcAft>
              <a:buNone/>
            </a:pPr>
            <a:endParaRPr lang="en-US" sz="2400"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HMOTA’s home mod evaluation and expert trained home mod OT’s can help you to make your constituents safer in their homes using research-based evaluations, techniques and adaptive equipment to provide low-cost, high-impact home modifications to allow you to reach as many consumers as possible.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af42088abd_0_5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a:t>Case Study 2 After</a:t>
            </a:r>
            <a:endParaRPr/>
          </a:p>
        </p:txBody>
      </p:sp>
      <p:pic>
        <p:nvPicPr>
          <p:cNvPr id="263" name="Google Shape;263;gaf42088abd_0_51"/>
          <p:cNvPicPr preferRelativeResize="0"/>
          <p:nvPr/>
        </p:nvPicPr>
        <p:blipFill rotWithShape="1">
          <a:blip r:embed="rId3">
            <a:alphaModFix/>
          </a:blip>
          <a:srcRect/>
          <a:stretch/>
        </p:blipFill>
        <p:spPr>
          <a:xfrm>
            <a:off x="6694714" y="2005850"/>
            <a:ext cx="3920098" cy="4381499"/>
          </a:xfrm>
          <a:prstGeom prst="rect">
            <a:avLst/>
          </a:prstGeom>
          <a:noFill/>
          <a:ln>
            <a:noFill/>
          </a:ln>
        </p:spPr>
      </p:pic>
      <p:pic>
        <p:nvPicPr>
          <p:cNvPr id="264" name="Google Shape;264;gaf42088abd_0_51"/>
          <p:cNvPicPr preferRelativeResize="0"/>
          <p:nvPr/>
        </p:nvPicPr>
        <p:blipFill rotWithShape="1">
          <a:blip r:embed="rId4">
            <a:alphaModFix/>
          </a:blip>
          <a:srcRect/>
          <a:stretch/>
        </p:blipFill>
        <p:spPr>
          <a:xfrm>
            <a:off x="1660925" y="2005850"/>
            <a:ext cx="3568268" cy="4381502"/>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B0BCDEA4-FEDF-3042-BE51-6C4E1AC41135}"/>
              </a:ext>
            </a:extLst>
          </p:cNvPr>
          <p:cNvPicPr>
            <a:picLocks noChangeAspect="1"/>
          </p:cNvPicPr>
          <p:nvPr/>
        </p:nvPicPr>
        <p:blipFill>
          <a:blip r:embed="rId5"/>
          <a:stretch>
            <a:fillRect/>
          </a:stretch>
        </p:blipFill>
        <p:spPr>
          <a:xfrm>
            <a:off x="7723534" y="558376"/>
            <a:ext cx="3924179" cy="8269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af42088abd_0_6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a:t>Case Study 2 Scope</a:t>
            </a:r>
            <a:endParaRPr/>
          </a:p>
        </p:txBody>
      </p:sp>
      <p:sp>
        <p:nvSpPr>
          <p:cNvPr id="270" name="Google Shape;270;gaf42088abd_0_62"/>
          <p:cNvSpPr txBox="1">
            <a:spLocks noGrp="1"/>
          </p:cNvSpPr>
          <p:nvPr>
            <p:ph type="body" idx="1"/>
          </p:nvPr>
        </p:nvSpPr>
        <p:spPr>
          <a:xfrm>
            <a:off x="1371600" y="1766225"/>
            <a:ext cx="9601200" cy="41013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00000"/>
              </a:buClr>
              <a:buSzPts val="1800"/>
              <a:buChar char="●"/>
            </a:pPr>
            <a:r>
              <a:rPr lang="en-US" sz="1100">
                <a:solidFill>
                  <a:srgbClr val="000000"/>
                </a:solidFill>
                <a:latin typeface="Calibri"/>
                <a:ea typeface="Calibri"/>
                <a:cs typeface="Calibri"/>
                <a:sym typeface="Calibri"/>
              </a:rPr>
              <a:t> </a:t>
            </a:r>
            <a:r>
              <a:rPr lang="en-US" sz="1800">
                <a:solidFill>
                  <a:srgbClr val="000000"/>
                </a:solidFill>
              </a:rPr>
              <a:t>Tub transfer bench next to toilet, REVERSE set up </a:t>
            </a:r>
            <a:endParaRPr sz="1800"/>
          </a:p>
          <a:p>
            <a:pPr marL="457200" lvl="0" indent="-342900" algn="l" rtl="0">
              <a:lnSpc>
                <a:spcPct val="94000"/>
              </a:lnSpc>
              <a:spcBef>
                <a:spcPts val="0"/>
              </a:spcBef>
              <a:spcAft>
                <a:spcPts val="0"/>
              </a:spcAft>
              <a:buSzPts val="1800"/>
              <a:buChar char="●"/>
            </a:pPr>
            <a:r>
              <a:rPr lang="en-US" sz="1800"/>
              <a:t> Stairlift x 168" x 36" W </a:t>
            </a:r>
            <a:endParaRPr sz="1800"/>
          </a:p>
          <a:p>
            <a:pPr marL="457200" lvl="0" indent="-342900" algn="l" rtl="0">
              <a:lnSpc>
                <a:spcPct val="94000"/>
              </a:lnSpc>
              <a:spcBef>
                <a:spcPts val="0"/>
              </a:spcBef>
              <a:spcAft>
                <a:spcPts val="0"/>
              </a:spcAft>
              <a:buSzPts val="1800"/>
              <a:buChar char="●"/>
            </a:pPr>
            <a:r>
              <a:rPr lang="en-US" sz="1800"/>
              <a:t>  3.5" toilet rer </a:t>
            </a:r>
            <a:endParaRPr sz="1800"/>
          </a:p>
          <a:p>
            <a:pPr marL="457200" lvl="0" indent="-342900" algn="l" rtl="0">
              <a:lnSpc>
                <a:spcPct val="94000"/>
              </a:lnSpc>
              <a:spcBef>
                <a:spcPts val="0"/>
              </a:spcBef>
              <a:spcAft>
                <a:spcPts val="0"/>
              </a:spcAft>
              <a:buSzPts val="1800"/>
              <a:buChar char="●"/>
            </a:pPr>
            <a:r>
              <a:rPr lang="en-US" sz="1800"/>
              <a:t> 18" vertical grab bar wall opposite diverter </a:t>
            </a:r>
            <a:endParaRPr sz="1800"/>
          </a:p>
          <a:p>
            <a:pPr marL="457200" lvl="0" indent="-342900" algn="l" rtl="0">
              <a:lnSpc>
                <a:spcPct val="94000"/>
              </a:lnSpc>
              <a:spcBef>
                <a:spcPts val="0"/>
              </a:spcBef>
              <a:spcAft>
                <a:spcPts val="0"/>
              </a:spcAft>
              <a:buSzPts val="1800"/>
              <a:buChar char="●"/>
            </a:pPr>
            <a:r>
              <a:rPr lang="en-US" sz="1800"/>
              <a:t> 32" horizontal grab bar side wall </a:t>
            </a:r>
            <a:endParaRPr sz="1800"/>
          </a:p>
          <a:p>
            <a:pPr marL="457200" lvl="0" indent="-342900" algn="l" rtl="0">
              <a:lnSpc>
                <a:spcPct val="94000"/>
              </a:lnSpc>
              <a:spcBef>
                <a:spcPts val="0"/>
              </a:spcBef>
              <a:spcAft>
                <a:spcPts val="0"/>
              </a:spcAft>
              <a:buSzPts val="1800"/>
              <a:buChar char="●"/>
            </a:pPr>
            <a:r>
              <a:rPr lang="en-US" sz="1800"/>
              <a:t> 18" horizontal grab bar across from toilet </a:t>
            </a:r>
            <a:endParaRPr sz="1800"/>
          </a:p>
          <a:p>
            <a:pPr marL="457200" lvl="0" indent="-342900" algn="l" rtl="0">
              <a:lnSpc>
                <a:spcPct val="94000"/>
              </a:lnSpc>
              <a:spcBef>
                <a:spcPts val="0"/>
              </a:spcBef>
              <a:spcAft>
                <a:spcPts val="0"/>
              </a:spcAft>
              <a:buSzPts val="1800"/>
              <a:buChar char="●"/>
            </a:pPr>
            <a:r>
              <a:rPr lang="en-US" sz="1800"/>
              <a:t> Handheld shower </a:t>
            </a:r>
            <a:endParaRPr sz="1800"/>
          </a:p>
          <a:p>
            <a:pPr marL="457200" lvl="0" indent="-342900" algn="l" rtl="0">
              <a:lnSpc>
                <a:spcPct val="94000"/>
              </a:lnSpc>
              <a:spcBef>
                <a:spcPts val="0"/>
              </a:spcBef>
              <a:spcAft>
                <a:spcPts val="0"/>
              </a:spcAft>
              <a:buSzPts val="1800"/>
              <a:buChar char="●"/>
            </a:pPr>
            <a:r>
              <a:rPr lang="en-US" sz="1800"/>
              <a:t> Clamp on grab bar for handheld </a:t>
            </a:r>
            <a:endParaRPr sz="1800"/>
          </a:p>
          <a:p>
            <a:pPr marL="0" lvl="0" indent="0" algn="l" rtl="0">
              <a:lnSpc>
                <a:spcPct val="94000"/>
              </a:lnSpc>
              <a:spcBef>
                <a:spcPts val="1000"/>
              </a:spcBef>
              <a:spcAft>
                <a:spcPts val="0"/>
              </a:spcAft>
              <a:buSzPts val="1800"/>
              <a:buNone/>
            </a:pPr>
            <a:endParaRPr sz="1800"/>
          </a:p>
          <a:p>
            <a:pPr marL="0" lvl="0" indent="0" algn="l" rtl="0">
              <a:lnSpc>
                <a:spcPct val="94000"/>
              </a:lnSpc>
              <a:spcBef>
                <a:spcPts val="1000"/>
              </a:spcBef>
              <a:spcAft>
                <a:spcPts val="0"/>
              </a:spcAft>
              <a:buSzPts val="1800"/>
              <a:buNone/>
            </a:pPr>
            <a:r>
              <a:rPr lang="en-US"/>
              <a:t>$4355 including OT and home mods.</a:t>
            </a:r>
            <a:endParaRPr/>
          </a:p>
          <a:p>
            <a:pPr marL="0" lvl="0" indent="0" algn="l" rtl="0">
              <a:lnSpc>
                <a:spcPct val="94000"/>
              </a:lnSpc>
              <a:spcBef>
                <a:spcPts val="1000"/>
              </a:spcBef>
              <a:spcAft>
                <a:spcPts val="200"/>
              </a:spcAft>
              <a:buSzPts val="1800"/>
              <a:buNone/>
            </a:pPr>
            <a:endParaRPr/>
          </a:p>
        </p:txBody>
      </p:sp>
      <p:pic>
        <p:nvPicPr>
          <p:cNvPr id="271" name="Google Shape;271;gaf42088abd_0_62" descr="Logo&#10;&#10;Description automatically generated"/>
          <p:cNvPicPr preferRelativeResize="0"/>
          <p:nvPr/>
        </p:nvPicPr>
        <p:blipFill rotWithShape="1">
          <a:blip r:embed="rId3">
            <a:alphaModFix/>
          </a:blip>
          <a:srcRect/>
          <a:stretch/>
        </p:blipFill>
        <p:spPr>
          <a:xfrm>
            <a:off x="5355548" y="5053828"/>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A7849F79-BAB9-A444-B7AC-B767BFAABC6C}"/>
              </a:ext>
            </a:extLst>
          </p:cNvPr>
          <p:cNvPicPr>
            <a:picLocks noChangeAspect="1"/>
          </p:cNvPicPr>
          <p:nvPr/>
        </p:nvPicPr>
        <p:blipFill>
          <a:blip r:embed="rId4"/>
          <a:stretch>
            <a:fillRect/>
          </a:stretch>
        </p:blipFill>
        <p:spPr>
          <a:xfrm>
            <a:off x="7723534" y="558376"/>
            <a:ext cx="3924179" cy="8269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af42088abd_0_7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a:t>Case Study 3</a:t>
            </a:r>
            <a:endParaRPr/>
          </a:p>
        </p:txBody>
      </p:sp>
      <p:sp>
        <p:nvSpPr>
          <p:cNvPr id="277" name="Google Shape;277;gaf42088abd_0_74"/>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457200" lvl="0" indent="-342900" algn="l" rtl="0">
              <a:lnSpc>
                <a:spcPct val="94000"/>
              </a:lnSpc>
              <a:spcBef>
                <a:spcPts val="1000"/>
              </a:spcBef>
              <a:spcAft>
                <a:spcPts val="0"/>
              </a:spcAft>
              <a:buSzPts val="1800"/>
              <a:buChar char="■"/>
            </a:pPr>
            <a:r>
              <a:rPr lang="en-US"/>
              <a:t>93-year-old woman, moderate dementia</a:t>
            </a:r>
            <a:endParaRPr/>
          </a:p>
          <a:p>
            <a:pPr marL="914400" lvl="1" indent="-342900" algn="l" rtl="0">
              <a:lnSpc>
                <a:spcPct val="94000"/>
              </a:lnSpc>
              <a:spcBef>
                <a:spcPts val="0"/>
              </a:spcBef>
              <a:spcAft>
                <a:spcPts val="0"/>
              </a:spcAft>
              <a:buSzPts val="1800"/>
              <a:buChar char="–"/>
            </a:pPr>
            <a:r>
              <a:rPr lang="en-US"/>
              <a:t>walks without assistive device</a:t>
            </a:r>
            <a:endParaRPr/>
          </a:p>
          <a:p>
            <a:pPr marL="914400" lvl="1" indent="-342900" algn="l" rtl="0">
              <a:lnSpc>
                <a:spcPct val="94000"/>
              </a:lnSpc>
              <a:spcBef>
                <a:spcPts val="0"/>
              </a:spcBef>
              <a:spcAft>
                <a:spcPts val="0"/>
              </a:spcAft>
              <a:buSzPts val="1800"/>
              <a:buChar char="–"/>
            </a:pPr>
            <a:r>
              <a:rPr lang="en-US"/>
              <a:t>cared for by family </a:t>
            </a:r>
            <a:endParaRPr/>
          </a:p>
          <a:p>
            <a:pPr marL="914400" lvl="1" indent="-342900" algn="l" rtl="0">
              <a:lnSpc>
                <a:spcPct val="94000"/>
              </a:lnSpc>
              <a:spcBef>
                <a:spcPts val="0"/>
              </a:spcBef>
              <a:spcAft>
                <a:spcPts val="0"/>
              </a:spcAft>
              <a:buSzPts val="1800"/>
              <a:buChar char="–"/>
            </a:pPr>
            <a:r>
              <a:rPr lang="en-US"/>
              <a:t>no recent falls</a:t>
            </a:r>
            <a:endParaRPr/>
          </a:p>
          <a:p>
            <a:pPr marL="457200" lvl="0" indent="-342900" algn="l" rtl="0">
              <a:lnSpc>
                <a:spcPct val="94000"/>
              </a:lnSpc>
              <a:spcBef>
                <a:spcPts val="0"/>
              </a:spcBef>
              <a:spcAft>
                <a:spcPts val="0"/>
              </a:spcAft>
              <a:buSzPts val="1800"/>
              <a:buChar char="■"/>
            </a:pPr>
            <a:r>
              <a:rPr lang="en-US"/>
              <a:t>Concerns</a:t>
            </a:r>
            <a:endParaRPr/>
          </a:p>
          <a:p>
            <a:pPr marL="914400" lvl="1" indent="-342900" algn="l" rtl="0">
              <a:lnSpc>
                <a:spcPct val="94000"/>
              </a:lnSpc>
              <a:spcBef>
                <a:spcPts val="0"/>
              </a:spcBef>
              <a:spcAft>
                <a:spcPts val="0"/>
              </a:spcAft>
              <a:buSzPts val="1800"/>
              <a:buChar char="–"/>
            </a:pPr>
            <a:r>
              <a:rPr lang="en-US"/>
              <a:t>safe showering</a:t>
            </a:r>
            <a:endParaRPr/>
          </a:p>
        </p:txBody>
      </p:sp>
      <p:pic>
        <p:nvPicPr>
          <p:cNvPr id="278" name="Google Shape;278;gaf42088abd_0_74" descr="Logo&#10;&#10;Description automatically generated"/>
          <p:cNvPicPr preferRelativeResize="0"/>
          <p:nvPr/>
        </p:nvPicPr>
        <p:blipFill rotWithShape="1">
          <a:blip r:embed="rId3">
            <a:alphaModFix/>
          </a:blip>
          <a:srcRect/>
          <a:stretch/>
        </p:blipFill>
        <p:spPr>
          <a:xfrm>
            <a:off x="5531816" y="5050748"/>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39F46B2C-D789-3C41-BB43-A8F38FA877AD}"/>
              </a:ext>
            </a:extLst>
          </p:cNvPr>
          <p:cNvPicPr>
            <a:picLocks noChangeAspect="1"/>
          </p:cNvPicPr>
          <p:nvPr/>
        </p:nvPicPr>
        <p:blipFill>
          <a:blip r:embed="rId4"/>
          <a:stretch>
            <a:fillRect/>
          </a:stretch>
        </p:blipFill>
        <p:spPr>
          <a:xfrm>
            <a:off x="7723534" y="558376"/>
            <a:ext cx="3924179" cy="8269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af42088abd_0_68"/>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a:t>Case Study 3 Before</a:t>
            </a:r>
            <a:endParaRPr/>
          </a:p>
        </p:txBody>
      </p:sp>
      <p:pic>
        <p:nvPicPr>
          <p:cNvPr id="284" name="Google Shape;284;gaf42088abd_0_68"/>
          <p:cNvPicPr preferRelativeResize="0"/>
          <p:nvPr/>
        </p:nvPicPr>
        <p:blipFill rotWithShape="1">
          <a:blip r:embed="rId3">
            <a:alphaModFix/>
          </a:blip>
          <a:srcRect/>
          <a:stretch/>
        </p:blipFill>
        <p:spPr>
          <a:xfrm>
            <a:off x="2641265" y="1372475"/>
            <a:ext cx="5484075" cy="4113050"/>
          </a:xfrm>
          <a:prstGeom prst="rect">
            <a:avLst/>
          </a:prstGeom>
          <a:noFill/>
          <a:ln>
            <a:noFill/>
          </a:ln>
        </p:spPr>
      </p:pic>
      <p:pic>
        <p:nvPicPr>
          <p:cNvPr id="4" name="Picture 3" descr="A picture containing logo&#10;&#10;Description automatically generated">
            <a:extLst>
              <a:ext uri="{FF2B5EF4-FFF2-40B4-BE49-F238E27FC236}">
                <a16:creationId xmlns:a16="http://schemas.microsoft.com/office/drawing/2014/main" id="{35CAE59B-EFAA-A049-AC4C-243A9514A65D}"/>
              </a:ext>
            </a:extLst>
          </p:cNvPr>
          <p:cNvPicPr>
            <a:picLocks noChangeAspect="1"/>
          </p:cNvPicPr>
          <p:nvPr/>
        </p:nvPicPr>
        <p:blipFill>
          <a:blip r:embed="rId4"/>
          <a:stretch>
            <a:fillRect/>
          </a:stretch>
        </p:blipFill>
        <p:spPr>
          <a:xfrm>
            <a:off x="7723534" y="558376"/>
            <a:ext cx="3924179" cy="82696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af42088abd_0_7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SzPts val="1800"/>
              <a:buNone/>
            </a:pPr>
            <a:r>
              <a:rPr lang="en-US"/>
              <a:t>Case Study 3 After</a:t>
            </a:r>
            <a:endParaRPr/>
          </a:p>
        </p:txBody>
      </p:sp>
      <p:sp>
        <p:nvSpPr>
          <p:cNvPr id="290" name="Google Shape;290;gaf42088abd_0_79"/>
          <p:cNvSpPr txBox="1">
            <a:spLocks noGrp="1"/>
          </p:cNvSpPr>
          <p:nvPr>
            <p:ph type="body" idx="1"/>
          </p:nvPr>
        </p:nvSpPr>
        <p:spPr>
          <a:xfrm>
            <a:off x="5932500" y="1943900"/>
            <a:ext cx="5040300" cy="3581400"/>
          </a:xfrm>
          <a:prstGeom prst="rect">
            <a:avLst/>
          </a:prstGeom>
          <a:noFill/>
          <a:ln>
            <a:noFill/>
          </a:ln>
        </p:spPr>
        <p:txBody>
          <a:bodyPr spcFirstLastPara="1" wrap="square" lIns="91425" tIns="45700" rIns="91425" bIns="45700" anchor="t" anchorCtr="0">
            <a:noAutofit/>
          </a:bodyPr>
          <a:lstStyle/>
          <a:p>
            <a:pPr marL="457200" lvl="0" indent="-342900" algn="l" rtl="0">
              <a:lnSpc>
                <a:spcPct val="94000"/>
              </a:lnSpc>
              <a:spcBef>
                <a:spcPts val="1000"/>
              </a:spcBef>
              <a:spcAft>
                <a:spcPts val="0"/>
              </a:spcAft>
              <a:buSzPts val="1800"/>
              <a:buChar char="●"/>
            </a:pPr>
            <a:r>
              <a:rPr lang="en-US"/>
              <a:t>18” vertical grab bar</a:t>
            </a:r>
            <a:endParaRPr/>
          </a:p>
          <a:p>
            <a:pPr marL="457200" lvl="0" indent="-342900" algn="l" rtl="0">
              <a:lnSpc>
                <a:spcPct val="94000"/>
              </a:lnSpc>
              <a:spcBef>
                <a:spcPts val="0"/>
              </a:spcBef>
              <a:spcAft>
                <a:spcPts val="0"/>
              </a:spcAft>
              <a:buSzPts val="1800"/>
              <a:buChar char="●"/>
            </a:pPr>
            <a:r>
              <a:rPr lang="en-US"/>
              <a:t>18” horizontal grab bar</a:t>
            </a:r>
            <a:endParaRPr/>
          </a:p>
          <a:p>
            <a:pPr marL="457200" lvl="0" indent="-342900" algn="l" rtl="0">
              <a:lnSpc>
                <a:spcPct val="94000"/>
              </a:lnSpc>
              <a:spcBef>
                <a:spcPts val="0"/>
              </a:spcBef>
              <a:spcAft>
                <a:spcPts val="0"/>
              </a:spcAft>
              <a:buSzPts val="1800"/>
              <a:buChar char="●"/>
            </a:pPr>
            <a:r>
              <a:rPr lang="en-US"/>
              <a:t>Remove shower doors; add curtain rod and roller rings</a:t>
            </a:r>
            <a:endParaRPr/>
          </a:p>
          <a:p>
            <a:pPr marL="457200" lvl="0" indent="-342900" algn="l" rtl="0">
              <a:lnSpc>
                <a:spcPct val="94000"/>
              </a:lnSpc>
              <a:spcBef>
                <a:spcPts val="0"/>
              </a:spcBef>
              <a:spcAft>
                <a:spcPts val="0"/>
              </a:spcAft>
              <a:buSzPts val="1800"/>
              <a:buChar char="●"/>
            </a:pPr>
            <a:r>
              <a:rPr lang="en-US"/>
              <a:t>Handheld shower</a:t>
            </a:r>
            <a:endParaRPr/>
          </a:p>
          <a:p>
            <a:pPr marL="457200" lvl="0" indent="-342900" algn="l" rtl="0">
              <a:lnSpc>
                <a:spcPct val="94000"/>
              </a:lnSpc>
              <a:spcBef>
                <a:spcPts val="0"/>
              </a:spcBef>
              <a:spcAft>
                <a:spcPts val="0"/>
              </a:spcAft>
              <a:buSzPts val="1800"/>
              <a:buChar char="●"/>
            </a:pPr>
            <a:r>
              <a:rPr lang="en-US"/>
              <a:t>Clamp for handheld</a:t>
            </a:r>
            <a:endParaRPr/>
          </a:p>
          <a:p>
            <a:pPr marL="457200" lvl="0" indent="-342900" algn="l" rtl="0">
              <a:lnSpc>
                <a:spcPct val="94000"/>
              </a:lnSpc>
              <a:spcBef>
                <a:spcPts val="0"/>
              </a:spcBef>
              <a:spcAft>
                <a:spcPts val="0"/>
              </a:spcAft>
              <a:buSzPts val="1800"/>
              <a:buChar char="●"/>
            </a:pPr>
            <a:r>
              <a:rPr lang="en-US"/>
              <a:t>Shower seat *reverse set up</a:t>
            </a:r>
            <a:endParaRPr/>
          </a:p>
          <a:p>
            <a:pPr marL="0" lvl="0" indent="0" algn="l" rtl="0">
              <a:lnSpc>
                <a:spcPct val="94000"/>
              </a:lnSpc>
              <a:spcBef>
                <a:spcPts val="1000"/>
              </a:spcBef>
              <a:spcAft>
                <a:spcPts val="0"/>
              </a:spcAft>
              <a:buSzPts val="1800"/>
              <a:buNone/>
            </a:pPr>
            <a:endParaRPr/>
          </a:p>
          <a:p>
            <a:pPr marL="0" lvl="0" indent="0" algn="l" rtl="0">
              <a:lnSpc>
                <a:spcPct val="94000"/>
              </a:lnSpc>
              <a:spcBef>
                <a:spcPts val="1000"/>
              </a:spcBef>
              <a:spcAft>
                <a:spcPts val="200"/>
              </a:spcAft>
              <a:buSzPts val="1800"/>
              <a:buNone/>
            </a:pPr>
            <a:r>
              <a:rPr lang="en-US"/>
              <a:t>$975 including OT and home mods.</a:t>
            </a:r>
            <a:endParaRPr/>
          </a:p>
        </p:txBody>
      </p:sp>
      <p:pic>
        <p:nvPicPr>
          <p:cNvPr id="291" name="Google Shape;291;gaf42088abd_0_79"/>
          <p:cNvPicPr preferRelativeResize="0"/>
          <p:nvPr/>
        </p:nvPicPr>
        <p:blipFill rotWithShape="1">
          <a:blip r:embed="rId3">
            <a:alphaModFix/>
          </a:blip>
          <a:srcRect/>
          <a:stretch/>
        </p:blipFill>
        <p:spPr>
          <a:xfrm>
            <a:off x="1567050" y="1521800"/>
            <a:ext cx="3832350" cy="5109800"/>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804430D1-79E3-2941-BDBD-930149C5773C}"/>
              </a:ext>
            </a:extLst>
          </p:cNvPr>
          <p:cNvPicPr>
            <a:picLocks noChangeAspect="1"/>
          </p:cNvPicPr>
          <p:nvPr/>
        </p:nvPicPr>
        <p:blipFill>
          <a:blip r:embed="rId4"/>
          <a:stretch>
            <a:fillRect/>
          </a:stretch>
        </p:blipFill>
        <p:spPr>
          <a:xfrm>
            <a:off x="7723534" y="558376"/>
            <a:ext cx="3924179" cy="8269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8"/>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dirty="0"/>
              <a:t>Working with HMOTA</a:t>
            </a:r>
            <a:endParaRPr dirty="0"/>
          </a:p>
        </p:txBody>
      </p:sp>
      <p:sp>
        <p:nvSpPr>
          <p:cNvPr id="318" name="Google Shape;318;p8"/>
          <p:cNvSpPr txBox="1">
            <a:spLocks noGrp="1"/>
          </p:cNvSpPr>
          <p:nvPr>
            <p:ph type="body" idx="1"/>
          </p:nvPr>
        </p:nvSpPr>
        <p:spPr>
          <a:xfrm>
            <a:off x="1371600" y="1877674"/>
            <a:ext cx="10276113" cy="3581400"/>
          </a:xfrm>
          <a:prstGeom prst="rect">
            <a:avLst/>
          </a:prstGeom>
          <a:noFill/>
          <a:ln>
            <a:noFill/>
          </a:ln>
        </p:spPr>
        <p:txBody>
          <a:bodyPr spcFirstLastPara="1" wrap="square" lIns="91425" tIns="45700" rIns="91425" bIns="45700" anchor="t" anchorCtr="0">
            <a:normAutofit/>
          </a:bodyPr>
          <a:lstStyle/>
          <a:p>
            <a:pPr marL="571500" lvl="1" indent="0">
              <a:buNone/>
            </a:pPr>
            <a:r>
              <a:rPr lang="en-US" dirty="0"/>
              <a:t>We are striving to make Home Mod Metrics a very flexible program that can support non-profits who have or would like to have home modification programs.  </a:t>
            </a:r>
          </a:p>
          <a:p>
            <a:pPr marL="571500" lvl="1" indent="0">
              <a:buNone/>
            </a:pPr>
            <a:endParaRPr lang="en-US" dirty="0"/>
          </a:p>
          <a:p>
            <a:pPr marL="571500" lvl="1" indent="0">
              <a:buNone/>
            </a:pPr>
            <a:r>
              <a:rPr lang="en-US" dirty="0"/>
              <a:t>We will work with your Tribe to tailor our approach to your culture and your Elder’s needs.  </a:t>
            </a:r>
          </a:p>
          <a:p>
            <a:pPr marL="571500" lvl="1" indent="0">
              <a:buNone/>
            </a:pPr>
            <a:endParaRPr lang="en-US" dirty="0"/>
          </a:p>
          <a:p>
            <a:pPr marL="571500" lvl="1" indent="0">
              <a:buNone/>
            </a:pPr>
            <a:r>
              <a:rPr lang="en-US" dirty="0"/>
              <a:t>HMOTA is a national company, we are able to provide services to your local Elders and Elders who live in other areas throughout the US.</a:t>
            </a:r>
          </a:p>
          <a:p>
            <a:pPr marL="530352" lvl="1" indent="0" algn="l" rtl="0">
              <a:lnSpc>
                <a:spcPct val="84000"/>
              </a:lnSpc>
              <a:spcBef>
                <a:spcPts val="700"/>
              </a:spcBef>
              <a:spcAft>
                <a:spcPts val="0"/>
              </a:spcAft>
              <a:buClr>
                <a:schemeClr val="dk2"/>
              </a:buClr>
              <a:buSzPts val="2000"/>
              <a:buNone/>
            </a:pPr>
            <a:endParaRPr lang="en-US" dirty="0"/>
          </a:p>
        </p:txBody>
      </p:sp>
      <p:pic>
        <p:nvPicPr>
          <p:cNvPr id="319" name="Google Shape;319;p8" descr="Logo&#10;&#10;Description automatically generated"/>
          <p:cNvPicPr preferRelativeResize="0"/>
          <p:nvPr/>
        </p:nvPicPr>
        <p:blipFill rotWithShape="1">
          <a:blip r:embed="rId3">
            <a:alphaModFix/>
          </a:blip>
          <a:srcRect/>
          <a:stretch/>
        </p:blipFill>
        <p:spPr>
          <a:xfrm>
            <a:off x="5635497" y="5459074"/>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861D3B1F-A0C6-1B4C-AE63-AC737EB7BE44}"/>
              </a:ext>
            </a:extLst>
          </p:cNvPr>
          <p:cNvPicPr>
            <a:picLocks noChangeAspect="1"/>
          </p:cNvPicPr>
          <p:nvPr/>
        </p:nvPicPr>
        <p:blipFill>
          <a:blip r:embed="rId4"/>
          <a:stretch>
            <a:fillRect/>
          </a:stretch>
        </p:blipFill>
        <p:spPr>
          <a:xfrm>
            <a:off x="7723534" y="558376"/>
            <a:ext cx="3924179" cy="826964"/>
          </a:xfrm>
          <a:prstGeom prst="rect">
            <a:avLst/>
          </a:prstGeom>
        </p:spPr>
      </p:pic>
    </p:spTree>
    <p:extLst>
      <p:ext uri="{BB962C8B-B14F-4D97-AF65-F5344CB8AC3E}">
        <p14:creationId xmlns:p14="http://schemas.microsoft.com/office/powerpoint/2010/main" val="3447105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8"/>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dirty="0"/>
              <a:t>Working with HMOTA</a:t>
            </a:r>
            <a:endParaRPr dirty="0"/>
          </a:p>
        </p:txBody>
      </p:sp>
      <p:sp>
        <p:nvSpPr>
          <p:cNvPr id="318" name="Google Shape;318;p8"/>
          <p:cNvSpPr txBox="1">
            <a:spLocks noGrp="1"/>
          </p:cNvSpPr>
          <p:nvPr>
            <p:ph type="body" idx="1"/>
          </p:nvPr>
        </p:nvSpPr>
        <p:spPr>
          <a:xfrm>
            <a:off x="1371600" y="1877674"/>
            <a:ext cx="10276113" cy="3581400"/>
          </a:xfrm>
          <a:prstGeom prst="rect">
            <a:avLst/>
          </a:prstGeom>
          <a:noFill/>
          <a:ln>
            <a:noFill/>
          </a:ln>
        </p:spPr>
        <p:txBody>
          <a:bodyPr spcFirstLastPara="1" wrap="square" lIns="91425" tIns="45700" rIns="91425" bIns="45700" anchor="t" anchorCtr="0">
            <a:normAutofit/>
          </a:bodyPr>
          <a:lstStyle/>
          <a:p>
            <a:pPr marL="571500" lvl="1" indent="0">
              <a:buNone/>
            </a:pPr>
            <a:r>
              <a:rPr lang="en-US" dirty="0"/>
              <a:t>HMOTA can provide the following:</a:t>
            </a:r>
          </a:p>
          <a:p>
            <a:pPr lvl="2"/>
            <a:r>
              <a:rPr lang="en-US" dirty="0"/>
              <a:t>Home mod OT’s with standardized assessments.</a:t>
            </a:r>
          </a:p>
          <a:p>
            <a:pPr lvl="2"/>
            <a:r>
              <a:rPr lang="en-US" dirty="0"/>
              <a:t>Adaptive equipment.</a:t>
            </a:r>
          </a:p>
          <a:p>
            <a:pPr lvl="2"/>
            <a:r>
              <a:rPr lang="en-US" dirty="0"/>
              <a:t>Training of staff.</a:t>
            </a:r>
          </a:p>
          <a:p>
            <a:pPr lvl="2"/>
            <a:endParaRPr lang="en-US" dirty="0"/>
          </a:p>
          <a:p>
            <a:pPr lvl="2"/>
            <a:endParaRPr lang="en-US" dirty="0"/>
          </a:p>
          <a:p>
            <a:pPr marL="1028700" lvl="2" indent="0">
              <a:buNone/>
            </a:pPr>
            <a:r>
              <a:rPr lang="en-US" dirty="0"/>
              <a:t>We can tailor our program to fit your needs.</a:t>
            </a:r>
          </a:p>
          <a:p>
            <a:pPr marL="530352" lvl="1" indent="0" algn="l" rtl="0">
              <a:lnSpc>
                <a:spcPct val="84000"/>
              </a:lnSpc>
              <a:spcBef>
                <a:spcPts val="700"/>
              </a:spcBef>
              <a:spcAft>
                <a:spcPts val="0"/>
              </a:spcAft>
              <a:buClr>
                <a:schemeClr val="dk2"/>
              </a:buClr>
              <a:buSzPts val="2000"/>
              <a:buNone/>
            </a:pPr>
            <a:endParaRPr lang="en-US" dirty="0"/>
          </a:p>
        </p:txBody>
      </p:sp>
      <p:pic>
        <p:nvPicPr>
          <p:cNvPr id="319" name="Google Shape;319;p8" descr="Logo&#10;&#10;Description automatically generated"/>
          <p:cNvPicPr preferRelativeResize="0"/>
          <p:nvPr/>
        </p:nvPicPr>
        <p:blipFill rotWithShape="1">
          <a:blip r:embed="rId3">
            <a:alphaModFix/>
          </a:blip>
          <a:srcRect/>
          <a:stretch/>
        </p:blipFill>
        <p:spPr>
          <a:xfrm>
            <a:off x="5635497" y="5459074"/>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861D3B1F-A0C6-1B4C-AE63-AC737EB7BE44}"/>
              </a:ext>
            </a:extLst>
          </p:cNvPr>
          <p:cNvPicPr>
            <a:picLocks noChangeAspect="1"/>
          </p:cNvPicPr>
          <p:nvPr/>
        </p:nvPicPr>
        <p:blipFill>
          <a:blip r:embed="rId4"/>
          <a:stretch>
            <a:fillRect/>
          </a:stretch>
        </p:blipFill>
        <p:spPr>
          <a:xfrm>
            <a:off x="7723534" y="558376"/>
            <a:ext cx="3924179" cy="826964"/>
          </a:xfrm>
          <a:prstGeom prst="rect">
            <a:avLst/>
          </a:prstGeom>
        </p:spPr>
      </p:pic>
    </p:spTree>
    <p:extLst>
      <p:ext uri="{BB962C8B-B14F-4D97-AF65-F5344CB8AC3E}">
        <p14:creationId xmlns:p14="http://schemas.microsoft.com/office/powerpoint/2010/main" val="1277052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sz="3959"/>
              <a:t>Contact us: </a:t>
            </a:r>
            <a:endParaRPr sz="3959"/>
          </a:p>
        </p:txBody>
      </p:sp>
      <p:sp>
        <p:nvSpPr>
          <p:cNvPr id="325" name="Google Shape;325;p34"/>
          <p:cNvSpPr txBox="1">
            <a:spLocks noGrp="1"/>
          </p:cNvSpPr>
          <p:nvPr>
            <p:ph type="body" idx="1"/>
          </p:nvPr>
        </p:nvSpPr>
        <p:spPr>
          <a:xfrm>
            <a:off x="1371600" y="2286000"/>
            <a:ext cx="10024200" cy="1485900"/>
          </a:xfrm>
          <a:prstGeom prst="rect">
            <a:avLst/>
          </a:prstGeom>
          <a:noFill/>
          <a:ln>
            <a:noFill/>
          </a:ln>
        </p:spPr>
        <p:txBody>
          <a:bodyPr spcFirstLastPara="1" wrap="square" lIns="91425" tIns="45700" rIns="91425" bIns="45700" anchor="t" anchorCtr="0">
            <a:normAutofit/>
          </a:bodyPr>
          <a:lstStyle/>
          <a:p>
            <a:pPr marL="530352" lvl="1" indent="0" algn="l" rtl="0">
              <a:lnSpc>
                <a:spcPct val="94000"/>
              </a:lnSpc>
              <a:spcBef>
                <a:spcPts val="700"/>
              </a:spcBef>
              <a:spcAft>
                <a:spcPts val="0"/>
              </a:spcAft>
              <a:buClr>
                <a:schemeClr val="dk2"/>
              </a:buClr>
              <a:buSzPts val="2000"/>
              <a:buNone/>
            </a:pPr>
            <a:r>
              <a:rPr lang="en-US" sz="2200" b="1" i="0" dirty="0">
                <a:hlinkClick r:id="rId3"/>
              </a:rPr>
              <a:t>www.hmota.net</a:t>
            </a:r>
            <a:endParaRPr lang="en-US" sz="2200" b="1" i="0" dirty="0"/>
          </a:p>
          <a:p>
            <a:pPr marL="530352" lvl="1" indent="0" algn="l" rtl="0">
              <a:lnSpc>
                <a:spcPct val="94000"/>
              </a:lnSpc>
              <a:spcBef>
                <a:spcPts val="700"/>
              </a:spcBef>
              <a:spcAft>
                <a:spcPts val="0"/>
              </a:spcAft>
              <a:buClr>
                <a:schemeClr val="dk2"/>
              </a:buClr>
              <a:buSzPts val="2000"/>
              <a:buNone/>
            </a:pPr>
            <a:endParaRPr sz="2200" b="1" i="0" dirty="0"/>
          </a:p>
          <a:p>
            <a:pPr marL="530352" lvl="1" indent="0" algn="l" rtl="0">
              <a:lnSpc>
                <a:spcPct val="94000"/>
              </a:lnSpc>
              <a:spcBef>
                <a:spcPts val="700"/>
              </a:spcBef>
              <a:spcAft>
                <a:spcPts val="0"/>
              </a:spcAft>
              <a:buClr>
                <a:schemeClr val="dk2"/>
              </a:buClr>
              <a:buSzPts val="2000"/>
              <a:buNone/>
            </a:pPr>
            <a:r>
              <a:rPr lang="en-US" sz="2200" b="1" i="0" dirty="0"/>
              <a:t>Karen Koch:  </a:t>
            </a:r>
            <a:r>
              <a:rPr lang="en-US" sz="2200" b="1" i="0" dirty="0" err="1"/>
              <a:t>info@hmota.net</a:t>
            </a:r>
            <a:endParaRPr sz="2200" b="1" i="0" dirty="0"/>
          </a:p>
          <a:p>
            <a:pPr marL="530352" lvl="1" indent="0" algn="l" rtl="0">
              <a:lnSpc>
                <a:spcPct val="94000"/>
              </a:lnSpc>
              <a:spcBef>
                <a:spcPts val="700"/>
              </a:spcBef>
              <a:spcAft>
                <a:spcPts val="0"/>
              </a:spcAft>
              <a:buClr>
                <a:schemeClr val="dk2"/>
              </a:buClr>
              <a:buSzPts val="2000"/>
              <a:buNone/>
            </a:pPr>
            <a:endParaRPr dirty="0"/>
          </a:p>
        </p:txBody>
      </p:sp>
      <p:pic>
        <p:nvPicPr>
          <p:cNvPr id="326" name="Google Shape;326;p34" descr="Logo&#10;&#10;Description automatically generated"/>
          <p:cNvPicPr preferRelativeResize="0"/>
          <p:nvPr/>
        </p:nvPicPr>
        <p:blipFill rotWithShape="1">
          <a:blip r:embed="rId4">
            <a:alphaModFix/>
          </a:blip>
          <a:srcRect/>
          <a:stretch/>
        </p:blipFill>
        <p:spPr>
          <a:xfrm>
            <a:off x="5355548" y="5050748"/>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208E9E8B-0434-BA47-B3BF-49C80DFB8E13}"/>
              </a:ext>
            </a:extLst>
          </p:cNvPr>
          <p:cNvPicPr>
            <a:picLocks noChangeAspect="1"/>
          </p:cNvPicPr>
          <p:nvPr/>
        </p:nvPicPr>
        <p:blipFill>
          <a:blip r:embed="rId5"/>
          <a:stretch>
            <a:fillRect/>
          </a:stretch>
        </p:blipFill>
        <p:spPr>
          <a:xfrm>
            <a:off x="7723534" y="558376"/>
            <a:ext cx="3924179" cy="82696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Resources	</a:t>
            </a:r>
            <a:endParaRPr/>
          </a:p>
        </p:txBody>
      </p:sp>
      <p:sp>
        <p:nvSpPr>
          <p:cNvPr id="332" name="Google Shape;332;p9"/>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p>
            <a:pPr marL="384048" lvl="0" indent="-257048" algn="l" rtl="0">
              <a:lnSpc>
                <a:spcPct val="94000"/>
              </a:lnSpc>
              <a:spcBef>
                <a:spcPts val="0"/>
              </a:spcBef>
              <a:spcAft>
                <a:spcPts val="0"/>
              </a:spcAft>
              <a:buClr>
                <a:schemeClr val="dk2"/>
              </a:buClr>
              <a:buSzPts val="2000"/>
              <a:buNone/>
            </a:pPr>
            <a:r>
              <a:rPr lang="en-US"/>
              <a:t>National</a:t>
            </a:r>
            <a:endParaRPr/>
          </a:p>
          <a:p>
            <a:pPr marL="914400" lvl="0" indent="-342900" algn="l" rtl="0">
              <a:lnSpc>
                <a:spcPct val="94000"/>
              </a:lnSpc>
              <a:spcBef>
                <a:spcPts val="0"/>
              </a:spcBef>
              <a:spcAft>
                <a:spcPts val="0"/>
              </a:spcAft>
              <a:buSzPts val="1800"/>
              <a:buChar char="■"/>
            </a:pPr>
            <a:r>
              <a:rPr lang="en-US"/>
              <a:t>Habitat for Humanity</a:t>
            </a:r>
            <a:endParaRPr/>
          </a:p>
          <a:p>
            <a:pPr marL="914400" lvl="0" indent="-342900" algn="l" rtl="0">
              <a:lnSpc>
                <a:spcPct val="94000"/>
              </a:lnSpc>
              <a:spcBef>
                <a:spcPts val="0"/>
              </a:spcBef>
              <a:spcAft>
                <a:spcPts val="0"/>
              </a:spcAft>
              <a:buSzPts val="1800"/>
              <a:buChar char="■"/>
            </a:pPr>
            <a:r>
              <a:rPr lang="en-US"/>
              <a:t>Rebuilding Together </a:t>
            </a:r>
            <a:endParaRPr/>
          </a:p>
          <a:p>
            <a:pPr marL="914400" lvl="0" indent="-342900" algn="l" rtl="0">
              <a:lnSpc>
                <a:spcPct val="94000"/>
              </a:lnSpc>
              <a:spcBef>
                <a:spcPts val="0"/>
              </a:spcBef>
              <a:spcAft>
                <a:spcPts val="0"/>
              </a:spcAft>
              <a:buSzPts val="1800"/>
              <a:buChar char="■"/>
            </a:pPr>
            <a:r>
              <a:rPr lang="en-US"/>
              <a:t>CDC STEADI tool - fall risk management information and protocols</a:t>
            </a:r>
            <a:endParaRPr/>
          </a:p>
          <a:p>
            <a:pPr marL="914400" lvl="0" indent="-342900" algn="l" rtl="0">
              <a:lnSpc>
                <a:spcPct val="94000"/>
              </a:lnSpc>
              <a:spcBef>
                <a:spcPts val="0"/>
              </a:spcBef>
              <a:spcAft>
                <a:spcPts val="0"/>
              </a:spcAft>
              <a:buSzPts val="1800"/>
              <a:buChar char="■"/>
            </a:pPr>
            <a:r>
              <a:rPr lang="en-US"/>
              <a:t>National Council on Aging -  NCOA fall prevention information</a:t>
            </a:r>
            <a:endParaRPr/>
          </a:p>
        </p:txBody>
      </p:sp>
      <p:pic>
        <p:nvPicPr>
          <p:cNvPr id="333" name="Google Shape;333;p9" descr="Logo&#10;&#10;Description automatically generated"/>
          <p:cNvPicPr preferRelativeResize="0"/>
          <p:nvPr/>
        </p:nvPicPr>
        <p:blipFill rotWithShape="1">
          <a:blip r:embed="rId3">
            <a:alphaModFix/>
          </a:blip>
          <a:srcRect/>
          <a:stretch/>
        </p:blipFill>
        <p:spPr>
          <a:xfrm>
            <a:off x="5477387" y="5105178"/>
            <a:ext cx="1633303" cy="1633303"/>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BE85AB13-BC18-574B-A906-A9C02C2EAC5D}"/>
              </a:ext>
            </a:extLst>
          </p:cNvPr>
          <p:cNvPicPr>
            <a:picLocks noChangeAspect="1"/>
          </p:cNvPicPr>
          <p:nvPr/>
        </p:nvPicPr>
        <p:blipFill>
          <a:blip r:embed="rId4"/>
          <a:stretch>
            <a:fillRect/>
          </a:stretch>
        </p:blipFill>
        <p:spPr>
          <a:xfrm>
            <a:off x="7723534" y="558376"/>
            <a:ext cx="3924179" cy="8269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title"/>
          </p:nvPr>
        </p:nvSpPr>
        <p:spPr>
          <a:xfrm>
            <a:off x="1371600" y="685800"/>
            <a:ext cx="7142813"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dirty="0"/>
              <a:t>Home Mod Metrics	</a:t>
            </a:r>
            <a:endParaRPr dirty="0"/>
          </a:p>
        </p:txBody>
      </p:sp>
      <p:sp>
        <p:nvSpPr>
          <p:cNvPr id="139" name="Google Shape;139;p2"/>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p>
            <a:pPr marL="0" lvl="0" indent="0" algn="l" rtl="0">
              <a:lnSpc>
                <a:spcPct val="94000"/>
              </a:lnSpc>
              <a:spcBef>
                <a:spcPts val="0"/>
              </a:spcBef>
              <a:spcAft>
                <a:spcPts val="0"/>
              </a:spcAft>
              <a:buClr>
                <a:schemeClr val="dk2"/>
              </a:buClr>
              <a:buSzPts val="2000"/>
              <a:buNone/>
            </a:pPr>
            <a:r>
              <a:rPr lang="en-US"/>
              <a:t>Mission Statement</a:t>
            </a:r>
            <a:endParaRPr/>
          </a:p>
          <a:p>
            <a:pPr marL="0" lvl="0" indent="0" algn="l" rtl="0">
              <a:lnSpc>
                <a:spcPct val="94000"/>
              </a:lnSpc>
              <a:spcBef>
                <a:spcPts val="1200"/>
              </a:spcBef>
              <a:spcAft>
                <a:spcPts val="0"/>
              </a:spcAft>
              <a:buClr>
                <a:schemeClr val="dk2"/>
              </a:buClr>
              <a:buSzPts val="2000"/>
              <a:buNone/>
            </a:pPr>
            <a:r>
              <a:rPr lang="en-US"/>
              <a:t>Implementation of research-based interventions by home modification occupational therapists to decrease risk of falls, caregiver costs and facility placement for community residing older adults and people with disabilities. </a:t>
            </a:r>
            <a:endParaRPr/>
          </a:p>
        </p:txBody>
      </p:sp>
      <p:sp>
        <p:nvSpPr>
          <p:cNvPr id="140" name="Google Shape;140;p2"/>
          <p:cNvSpPr txBox="1"/>
          <p:nvPr/>
        </p:nvSpPr>
        <p:spPr>
          <a:xfrm>
            <a:off x="1371600" y="4453128"/>
            <a:ext cx="93817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pic>
        <p:nvPicPr>
          <p:cNvPr id="141" name="Google Shape;141;p2" descr="Logo&#10;&#10;Description automatically generated"/>
          <p:cNvPicPr preferRelativeResize="0"/>
          <p:nvPr/>
        </p:nvPicPr>
        <p:blipFill rotWithShape="1">
          <a:blip r:embed="rId3">
            <a:alphaModFix/>
          </a:blip>
          <a:srcRect/>
          <a:stretch/>
        </p:blipFill>
        <p:spPr>
          <a:xfrm>
            <a:off x="5279348" y="5134757"/>
            <a:ext cx="1633303" cy="1633303"/>
          </a:xfrm>
          <a:prstGeom prst="rect">
            <a:avLst/>
          </a:prstGeom>
          <a:noFill/>
          <a:ln>
            <a:noFill/>
          </a:ln>
        </p:spPr>
      </p:pic>
      <p:pic>
        <p:nvPicPr>
          <p:cNvPr id="6" name="Picture 5" descr="A picture containing logo&#10;&#10;Description automatically generated">
            <a:extLst>
              <a:ext uri="{FF2B5EF4-FFF2-40B4-BE49-F238E27FC236}">
                <a16:creationId xmlns:a16="http://schemas.microsoft.com/office/drawing/2014/main" id="{01C5757C-FDB7-704A-8397-985450744902}"/>
              </a:ext>
            </a:extLst>
          </p:cNvPr>
          <p:cNvPicPr>
            <a:picLocks noChangeAspect="1"/>
          </p:cNvPicPr>
          <p:nvPr/>
        </p:nvPicPr>
        <p:blipFill>
          <a:blip r:embed="rId4"/>
          <a:stretch>
            <a:fillRect/>
          </a:stretch>
        </p:blipFill>
        <p:spPr>
          <a:xfrm>
            <a:off x="7723534" y="558376"/>
            <a:ext cx="3924179" cy="8269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title"/>
          </p:nvPr>
        </p:nvSpPr>
        <p:spPr>
          <a:xfrm>
            <a:off x="1024128" y="521208"/>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dirty="0"/>
              <a:t>About Us</a:t>
            </a:r>
            <a:endParaRPr dirty="0"/>
          </a:p>
        </p:txBody>
      </p:sp>
      <p:pic>
        <p:nvPicPr>
          <p:cNvPr id="149" name="Google Shape;149;p3" descr="Logo&#10;&#10;Description automatically generated"/>
          <p:cNvPicPr preferRelativeResize="0"/>
          <p:nvPr/>
        </p:nvPicPr>
        <p:blipFill rotWithShape="1">
          <a:blip r:embed="rId3">
            <a:alphaModFix/>
          </a:blip>
          <a:srcRect/>
          <a:stretch/>
        </p:blipFill>
        <p:spPr>
          <a:xfrm>
            <a:off x="5316138" y="5312229"/>
            <a:ext cx="1541862" cy="1350899"/>
          </a:xfrm>
          <a:prstGeom prst="rect">
            <a:avLst/>
          </a:prstGeom>
          <a:noFill/>
          <a:ln>
            <a:noFill/>
          </a:ln>
        </p:spPr>
      </p:pic>
      <p:sp>
        <p:nvSpPr>
          <p:cNvPr id="3" name="Text Placeholder 2">
            <a:extLst>
              <a:ext uri="{FF2B5EF4-FFF2-40B4-BE49-F238E27FC236}">
                <a16:creationId xmlns:a16="http://schemas.microsoft.com/office/drawing/2014/main" id="{98DD12DA-65E5-984E-A2C8-62A258F868CE}"/>
              </a:ext>
            </a:extLst>
          </p:cNvPr>
          <p:cNvSpPr>
            <a:spLocks noGrp="1"/>
          </p:cNvSpPr>
          <p:nvPr>
            <p:ph type="body" idx="1"/>
          </p:nvPr>
        </p:nvSpPr>
        <p:spPr>
          <a:xfrm>
            <a:off x="1393372" y="1877616"/>
            <a:ext cx="9601200" cy="3581400"/>
          </a:xfrm>
        </p:spPr>
        <p:txBody>
          <a:bodyPr>
            <a:normAutofit lnSpcReduction="10000"/>
          </a:bodyPr>
          <a:lstStyle/>
          <a:p>
            <a:pPr marL="114300" indent="0">
              <a:buNone/>
            </a:pPr>
            <a:r>
              <a:rPr lang="en-US" dirty="0"/>
              <a:t>The Home Modification Occupational Therapy Alliance, HMOTA, is a for-profit company with over 1500 occupational therapists that specialize in home modifications.   HMOTA ensures that each home mod OT that is assigned to a contract receives mentoring and utilizes HMOTA evaluations and procedures to ensure high-quality,  consistency, and expertise.</a:t>
            </a:r>
          </a:p>
          <a:p>
            <a:pPr marL="114300" indent="0">
              <a:buNone/>
            </a:pPr>
            <a:endParaRPr lang="en-US" dirty="0"/>
          </a:p>
          <a:p>
            <a:pPr marL="114300" indent="0">
              <a:buNone/>
            </a:pPr>
            <a:r>
              <a:rPr lang="en-US" dirty="0"/>
              <a:t>The Home Mod Metrics program is a program that was developed based on the CAPABLE program and Safer at Home research.  </a:t>
            </a:r>
            <a:r>
              <a:rPr lang="en-US" b="1" dirty="0"/>
              <a:t>Home Mod Metrics is a research-based fall prevention home modification program that specializes in low-cost, high-impact home modifications to prevent falls and increase independence.</a:t>
            </a:r>
          </a:p>
        </p:txBody>
      </p:sp>
      <p:pic>
        <p:nvPicPr>
          <p:cNvPr id="9" name="Picture 8" descr="A picture containing logo&#10;&#10;Description automatically generated">
            <a:extLst>
              <a:ext uri="{FF2B5EF4-FFF2-40B4-BE49-F238E27FC236}">
                <a16:creationId xmlns:a16="http://schemas.microsoft.com/office/drawing/2014/main" id="{DAFFCD88-DF9E-7640-B10C-E23D42845538}"/>
              </a:ext>
            </a:extLst>
          </p:cNvPr>
          <p:cNvPicPr>
            <a:picLocks noChangeAspect="1"/>
          </p:cNvPicPr>
          <p:nvPr/>
        </p:nvPicPr>
        <p:blipFill>
          <a:blip r:embed="rId4"/>
          <a:stretch>
            <a:fillRect/>
          </a:stretch>
        </p:blipFill>
        <p:spPr>
          <a:xfrm>
            <a:off x="7723534" y="558376"/>
            <a:ext cx="3924179" cy="8269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title"/>
          </p:nvPr>
        </p:nvSpPr>
        <p:spPr>
          <a:xfrm>
            <a:off x="1024128" y="521208"/>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dirty="0"/>
              <a:t>Home Mod Metrics for</a:t>
            </a:r>
            <a:br>
              <a:rPr lang="en-US" dirty="0"/>
            </a:br>
            <a:r>
              <a:rPr lang="en-US" dirty="0"/>
              <a:t>Tribal Elders</a:t>
            </a:r>
            <a:endParaRPr dirty="0"/>
          </a:p>
        </p:txBody>
      </p:sp>
      <p:pic>
        <p:nvPicPr>
          <p:cNvPr id="149" name="Google Shape;149;p3" descr="Logo&#10;&#10;Description automatically generated"/>
          <p:cNvPicPr preferRelativeResize="0"/>
          <p:nvPr/>
        </p:nvPicPr>
        <p:blipFill rotWithShape="1">
          <a:blip r:embed="rId3">
            <a:alphaModFix/>
          </a:blip>
          <a:srcRect/>
          <a:stretch/>
        </p:blipFill>
        <p:spPr>
          <a:xfrm>
            <a:off x="5316138" y="5312229"/>
            <a:ext cx="1541862" cy="1350899"/>
          </a:xfrm>
          <a:prstGeom prst="rect">
            <a:avLst/>
          </a:prstGeom>
          <a:noFill/>
          <a:ln>
            <a:noFill/>
          </a:ln>
        </p:spPr>
      </p:pic>
      <p:sp>
        <p:nvSpPr>
          <p:cNvPr id="3" name="Text Placeholder 2">
            <a:extLst>
              <a:ext uri="{FF2B5EF4-FFF2-40B4-BE49-F238E27FC236}">
                <a16:creationId xmlns:a16="http://schemas.microsoft.com/office/drawing/2014/main" id="{98DD12DA-65E5-984E-A2C8-62A258F868CE}"/>
              </a:ext>
            </a:extLst>
          </p:cNvPr>
          <p:cNvSpPr>
            <a:spLocks noGrp="1"/>
          </p:cNvSpPr>
          <p:nvPr>
            <p:ph type="body" idx="1"/>
          </p:nvPr>
        </p:nvSpPr>
        <p:spPr>
          <a:xfrm>
            <a:off x="1393372" y="1877616"/>
            <a:ext cx="9601200" cy="945594"/>
          </a:xfrm>
        </p:spPr>
        <p:txBody>
          <a:bodyPr>
            <a:normAutofit/>
          </a:bodyPr>
          <a:lstStyle/>
          <a:p>
            <a:pPr marL="114300" indent="0">
              <a:buNone/>
            </a:pPr>
            <a:r>
              <a:rPr lang="en-US" dirty="0"/>
              <a:t>Program is designed for Tribal Elders over the age of 60 years old, to take care of the Elders and help them to age in place in their homes.</a:t>
            </a:r>
          </a:p>
          <a:p>
            <a:pPr marL="114300" indent="0">
              <a:buNone/>
            </a:pPr>
            <a:endParaRPr lang="en-US" b="1" dirty="0"/>
          </a:p>
        </p:txBody>
      </p:sp>
      <p:pic>
        <p:nvPicPr>
          <p:cNvPr id="9" name="Picture 8" descr="A picture containing logo&#10;&#10;Description automatically generated">
            <a:extLst>
              <a:ext uri="{FF2B5EF4-FFF2-40B4-BE49-F238E27FC236}">
                <a16:creationId xmlns:a16="http://schemas.microsoft.com/office/drawing/2014/main" id="{DAFFCD88-DF9E-7640-B10C-E23D42845538}"/>
              </a:ext>
            </a:extLst>
          </p:cNvPr>
          <p:cNvPicPr>
            <a:picLocks noChangeAspect="1"/>
          </p:cNvPicPr>
          <p:nvPr/>
        </p:nvPicPr>
        <p:blipFill>
          <a:blip r:embed="rId4"/>
          <a:stretch>
            <a:fillRect/>
          </a:stretch>
        </p:blipFill>
        <p:spPr>
          <a:xfrm>
            <a:off x="7723534" y="558376"/>
            <a:ext cx="3924179" cy="826964"/>
          </a:xfrm>
          <a:prstGeom prst="rect">
            <a:avLst/>
          </a:prstGeom>
        </p:spPr>
      </p:pic>
    </p:spTree>
    <p:extLst>
      <p:ext uri="{BB962C8B-B14F-4D97-AF65-F5344CB8AC3E}">
        <p14:creationId xmlns:p14="http://schemas.microsoft.com/office/powerpoint/2010/main" val="284519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title"/>
          </p:nvPr>
        </p:nvSpPr>
        <p:spPr>
          <a:xfrm>
            <a:off x="1024128" y="521208"/>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dirty="0"/>
              <a:t>Home Mod Metrics for</a:t>
            </a:r>
            <a:br>
              <a:rPr lang="en-US" dirty="0"/>
            </a:br>
            <a:r>
              <a:rPr lang="en-US" dirty="0"/>
              <a:t>Tribal Elders</a:t>
            </a:r>
            <a:endParaRPr dirty="0"/>
          </a:p>
        </p:txBody>
      </p:sp>
      <p:pic>
        <p:nvPicPr>
          <p:cNvPr id="149" name="Google Shape;149;p3" descr="Logo&#10;&#10;Description automatically generated"/>
          <p:cNvPicPr preferRelativeResize="0"/>
          <p:nvPr/>
        </p:nvPicPr>
        <p:blipFill rotWithShape="1">
          <a:blip r:embed="rId3">
            <a:alphaModFix/>
          </a:blip>
          <a:srcRect/>
          <a:stretch/>
        </p:blipFill>
        <p:spPr>
          <a:xfrm>
            <a:off x="5316138" y="5312229"/>
            <a:ext cx="1541862" cy="1350899"/>
          </a:xfrm>
          <a:prstGeom prst="rect">
            <a:avLst/>
          </a:prstGeom>
          <a:noFill/>
          <a:ln>
            <a:noFill/>
          </a:ln>
        </p:spPr>
      </p:pic>
      <p:sp>
        <p:nvSpPr>
          <p:cNvPr id="3" name="Text Placeholder 2">
            <a:extLst>
              <a:ext uri="{FF2B5EF4-FFF2-40B4-BE49-F238E27FC236}">
                <a16:creationId xmlns:a16="http://schemas.microsoft.com/office/drawing/2014/main" id="{98DD12DA-65E5-984E-A2C8-62A258F868CE}"/>
              </a:ext>
            </a:extLst>
          </p:cNvPr>
          <p:cNvSpPr>
            <a:spLocks noGrp="1"/>
          </p:cNvSpPr>
          <p:nvPr>
            <p:ph type="body" idx="1"/>
          </p:nvPr>
        </p:nvSpPr>
        <p:spPr>
          <a:xfrm>
            <a:off x="1393372" y="1877616"/>
            <a:ext cx="9601200" cy="461665"/>
          </a:xfrm>
        </p:spPr>
        <p:txBody>
          <a:bodyPr>
            <a:normAutofit fontScale="25000" lnSpcReduction="20000"/>
          </a:bodyPr>
          <a:lstStyle/>
          <a:p>
            <a:pPr marL="114300" indent="0">
              <a:buNone/>
            </a:pPr>
            <a:r>
              <a:rPr lang="en-US" sz="9600" dirty="0"/>
              <a:t>Includes:</a:t>
            </a:r>
          </a:p>
          <a:p>
            <a:pPr marL="285750" indent="-285750">
              <a:buFont typeface="Arial" panose="020B0604020202020204" pitchFamily="34" charset="0"/>
              <a:buChar char="•"/>
            </a:pPr>
            <a:r>
              <a:rPr lang="en-US" sz="9600" dirty="0"/>
              <a:t>Occupational therapy home evaluation to identify mobility and medical issues of Elder.</a:t>
            </a:r>
          </a:p>
          <a:p>
            <a:pPr marL="285750" indent="-285750">
              <a:buFont typeface="Arial" panose="020B0604020202020204" pitchFamily="34" charset="0"/>
              <a:buChar char="•"/>
            </a:pPr>
            <a:r>
              <a:rPr lang="en-US" sz="9600" dirty="0"/>
              <a:t>Scope of work developed by the occupational therapist with construction specifications for builder.</a:t>
            </a:r>
          </a:p>
          <a:p>
            <a:pPr marL="285750" indent="-285750">
              <a:buFont typeface="Arial" panose="020B0604020202020204" pitchFamily="34" charset="0"/>
              <a:buChar char="•"/>
            </a:pPr>
            <a:r>
              <a:rPr lang="en-US" sz="9600" dirty="0"/>
              <a:t>Elder receives $10,000 of home modifications annually for maintenance and to increase safety in the home.</a:t>
            </a:r>
          </a:p>
          <a:p>
            <a:pPr marL="285750" indent="-285750">
              <a:buFont typeface="Arial" panose="020B0604020202020204" pitchFamily="34" charset="0"/>
              <a:buChar char="•"/>
            </a:pPr>
            <a:r>
              <a:rPr lang="en-US" sz="9600" dirty="0"/>
              <a:t>Occupational therapist returns to the home to work with Elder on safe use of modifications.</a:t>
            </a:r>
          </a:p>
          <a:p>
            <a:pPr marL="285750" indent="-285750">
              <a:buFont typeface="Arial" panose="020B0604020202020204" pitchFamily="34" charset="0"/>
              <a:buChar char="•"/>
            </a:pPr>
            <a:r>
              <a:rPr lang="en-US" sz="9600" dirty="0"/>
              <a:t>Project management available if needed.</a:t>
            </a:r>
          </a:p>
          <a:p>
            <a:pPr marL="114300" indent="0">
              <a:buNone/>
            </a:pPr>
            <a:endParaRPr lang="en-US" b="1" dirty="0"/>
          </a:p>
        </p:txBody>
      </p:sp>
      <p:pic>
        <p:nvPicPr>
          <p:cNvPr id="9" name="Picture 8" descr="A picture containing logo&#10;&#10;Description automatically generated">
            <a:extLst>
              <a:ext uri="{FF2B5EF4-FFF2-40B4-BE49-F238E27FC236}">
                <a16:creationId xmlns:a16="http://schemas.microsoft.com/office/drawing/2014/main" id="{DAFFCD88-DF9E-7640-B10C-E23D42845538}"/>
              </a:ext>
            </a:extLst>
          </p:cNvPr>
          <p:cNvPicPr>
            <a:picLocks noChangeAspect="1"/>
          </p:cNvPicPr>
          <p:nvPr/>
        </p:nvPicPr>
        <p:blipFill>
          <a:blip r:embed="rId4"/>
          <a:stretch>
            <a:fillRect/>
          </a:stretch>
        </p:blipFill>
        <p:spPr>
          <a:xfrm>
            <a:off x="7723534" y="558376"/>
            <a:ext cx="3924179" cy="826964"/>
          </a:xfrm>
          <a:prstGeom prst="rect">
            <a:avLst/>
          </a:prstGeom>
        </p:spPr>
      </p:pic>
    </p:spTree>
    <p:extLst>
      <p:ext uri="{BB962C8B-B14F-4D97-AF65-F5344CB8AC3E}">
        <p14:creationId xmlns:p14="http://schemas.microsoft.com/office/powerpoint/2010/main" val="38143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1404257" y="142393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dirty="0"/>
              <a:t>Falls are a serious issue for seniors</a:t>
            </a:r>
            <a:endParaRPr dirty="0"/>
          </a:p>
        </p:txBody>
      </p:sp>
      <p:sp>
        <p:nvSpPr>
          <p:cNvPr id="169" name="Google Shape;169;p29"/>
          <p:cNvSpPr txBox="1">
            <a:spLocks noGrp="1"/>
          </p:cNvSpPr>
          <p:nvPr>
            <p:ph type="body" idx="1"/>
          </p:nvPr>
        </p:nvSpPr>
        <p:spPr>
          <a:xfrm>
            <a:off x="1404257" y="2416629"/>
            <a:ext cx="4539343" cy="35814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000"/>
              <a:buChar char="■"/>
            </a:pPr>
            <a:r>
              <a:rPr lang="en-US" dirty="0"/>
              <a:t>1 out of 3 seniors who lives independently will experience a major fall each year.</a:t>
            </a:r>
            <a:endParaRPr dirty="0"/>
          </a:p>
          <a:p>
            <a:pPr marL="384048" lvl="0" indent="-257048" algn="l" rtl="0">
              <a:lnSpc>
                <a:spcPct val="94000"/>
              </a:lnSpc>
              <a:spcBef>
                <a:spcPts val="0"/>
              </a:spcBef>
              <a:spcAft>
                <a:spcPts val="0"/>
              </a:spcAft>
              <a:buClr>
                <a:schemeClr val="dk2"/>
              </a:buClr>
              <a:buSzPts val="2000"/>
              <a:buNone/>
            </a:pPr>
            <a:endParaRPr dirty="0"/>
          </a:p>
          <a:p>
            <a:pPr marL="384048" lvl="0" indent="-257048" algn="l" rtl="0">
              <a:lnSpc>
                <a:spcPct val="94000"/>
              </a:lnSpc>
              <a:spcBef>
                <a:spcPts val="0"/>
              </a:spcBef>
              <a:spcAft>
                <a:spcPts val="0"/>
              </a:spcAft>
              <a:buClr>
                <a:schemeClr val="dk2"/>
              </a:buClr>
              <a:buSzPts val="2000"/>
              <a:buNone/>
            </a:pPr>
            <a:endParaRPr dirty="0"/>
          </a:p>
          <a:p>
            <a:pPr marL="384048" lvl="0" indent="-257048" algn="l" rtl="0">
              <a:lnSpc>
                <a:spcPct val="94000"/>
              </a:lnSpc>
              <a:spcBef>
                <a:spcPts val="0"/>
              </a:spcBef>
              <a:spcAft>
                <a:spcPts val="0"/>
              </a:spcAft>
              <a:buClr>
                <a:schemeClr val="dk2"/>
              </a:buClr>
              <a:buSzPts val="2000"/>
              <a:buNone/>
            </a:pPr>
            <a:endParaRPr dirty="0"/>
          </a:p>
          <a:p>
            <a:pPr marL="0" lvl="0" indent="0" algn="l" rtl="0">
              <a:lnSpc>
                <a:spcPct val="94000"/>
              </a:lnSpc>
              <a:spcBef>
                <a:spcPts val="0"/>
              </a:spcBef>
              <a:spcAft>
                <a:spcPts val="0"/>
              </a:spcAft>
              <a:buClr>
                <a:schemeClr val="dk2"/>
              </a:buClr>
              <a:buSzPts val="2000"/>
              <a:buNone/>
            </a:pPr>
            <a:endParaRPr dirty="0"/>
          </a:p>
          <a:p>
            <a:pPr marL="384048" lvl="0" indent="-384048" algn="l" rtl="0">
              <a:lnSpc>
                <a:spcPct val="94000"/>
              </a:lnSpc>
              <a:spcBef>
                <a:spcPts val="0"/>
              </a:spcBef>
              <a:spcAft>
                <a:spcPts val="0"/>
              </a:spcAft>
              <a:buClr>
                <a:schemeClr val="dk2"/>
              </a:buClr>
              <a:buSzPts val="2000"/>
              <a:buChar char="■"/>
            </a:pPr>
            <a:r>
              <a:rPr lang="en-US" dirty="0"/>
              <a:t>25% of seniors who suffer hip fractures dies within one year</a:t>
            </a:r>
            <a:endParaRPr dirty="0"/>
          </a:p>
          <a:p>
            <a:pPr marL="384048" lvl="0" indent="-257048" algn="l" rtl="0">
              <a:lnSpc>
                <a:spcPct val="94000"/>
              </a:lnSpc>
              <a:spcBef>
                <a:spcPts val="0"/>
              </a:spcBef>
              <a:spcAft>
                <a:spcPts val="0"/>
              </a:spcAft>
              <a:buClr>
                <a:schemeClr val="dk2"/>
              </a:buClr>
              <a:buSzPts val="2000"/>
              <a:buNone/>
            </a:pPr>
            <a:endParaRPr dirty="0"/>
          </a:p>
        </p:txBody>
      </p:sp>
      <p:pic>
        <p:nvPicPr>
          <p:cNvPr id="170" name="Google Shape;170;p29" descr="A picture containing blur, crosswalk, car&#10;&#10;Description automatically generated"/>
          <p:cNvPicPr preferRelativeResize="0"/>
          <p:nvPr/>
        </p:nvPicPr>
        <p:blipFill rotWithShape="1">
          <a:blip r:embed="rId3">
            <a:alphaModFix/>
          </a:blip>
          <a:srcRect/>
          <a:stretch/>
        </p:blipFill>
        <p:spPr>
          <a:xfrm>
            <a:off x="6678386" y="2505814"/>
            <a:ext cx="4327071" cy="2884714"/>
          </a:xfrm>
          <a:prstGeom prst="rect">
            <a:avLst/>
          </a:prstGeom>
          <a:noFill/>
          <a:ln>
            <a:noFill/>
          </a:ln>
        </p:spPr>
      </p:pic>
      <p:pic>
        <p:nvPicPr>
          <p:cNvPr id="171" name="Google Shape;171;p29" descr="Logo&#10;&#10;Description automatically generated"/>
          <p:cNvPicPr preferRelativeResize="0"/>
          <p:nvPr/>
        </p:nvPicPr>
        <p:blipFill rotWithShape="1">
          <a:blip r:embed="rId4">
            <a:alphaModFix/>
          </a:blip>
          <a:srcRect/>
          <a:stretch/>
        </p:blipFill>
        <p:spPr>
          <a:xfrm>
            <a:off x="5801862" y="5009082"/>
            <a:ext cx="1633303" cy="1633303"/>
          </a:xfrm>
          <a:prstGeom prst="rect">
            <a:avLst/>
          </a:prstGeom>
          <a:noFill/>
          <a:ln>
            <a:noFill/>
          </a:ln>
        </p:spPr>
      </p:pic>
      <p:pic>
        <p:nvPicPr>
          <p:cNvPr id="6" name="Picture 5" descr="A picture containing logo&#10;&#10;Description automatically generated">
            <a:extLst>
              <a:ext uri="{FF2B5EF4-FFF2-40B4-BE49-F238E27FC236}">
                <a16:creationId xmlns:a16="http://schemas.microsoft.com/office/drawing/2014/main" id="{BFFA09C1-0DB8-0B44-9ECC-450EF42722B2}"/>
              </a:ext>
            </a:extLst>
          </p:cNvPr>
          <p:cNvPicPr>
            <a:picLocks noChangeAspect="1"/>
          </p:cNvPicPr>
          <p:nvPr/>
        </p:nvPicPr>
        <p:blipFill>
          <a:blip r:embed="rId5"/>
          <a:stretch>
            <a:fillRect/>
          </a:stretch>
        </p:blipFill>
        <p:spPr>
          <a:xfrm>
            <a:off x="7984791" y="359708"/>
            <a:ext cx="3924179" cy="8269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Falls are not okay</a:t>
            </a:r>
            <a:endParaRPr/>
          </a:p>
        </p:txBody>
      </p:sp>
      <p:sp>
        <p:nvSpPr>
          <p:cNvPr id="177" name="Google Shape;177;p30"/>
          <p:cNvSpPr txBox="1">
            <a:spLocks noGrp="1"/>
          </p:cNvSpPr>
          <p:nvPr>
            <p:ph type="body" idx="1"/>
          </p:nvPr>
        </p:nvSpPr>
        <p:spPr>
          <a:xfrm>
            <a:off x="1371600" y="1333500"/>
            <a:ext cx="4447786" cy="3352801"/>
          </a:xfrm>
          <a:prstGeom prst="rect">
            <a:avLst/>
          </a:prstGeom>
          <a:noFill/>
          <a:ln>
            <a:noFill/>
          </a:ln>
        </p:spPr>
        <p:txBody>
          <a:bodyPr spcFirstLastPara="1" wrap="square" lIns="91425" tIns="45700" rIns="91425" bIns="45700" anchor="t" anchorCtr="0">
            <a:noAutofit/>
          </a:bodyPr>
          <a:lstStyle/>
          <a:p>
            <a:pPr marL="0" lvl="0" indent="0" algn="l" rtl="0">
              <a:lnSpc>
                <a:spcPct val="94000"/>
              </a:lnSpc>
              <a:spcBef>
                <a:spcPts val="0"/>
              </a:spcBef>
              <a:spcAft>
                <a:spcPts val="0"/>
              </a:spcAft>
              <a:buClr>
                <a:schemeClr val="dk2"/>
              </a:buClr>
              <a:buSzPts val="2000"/>
              <a:buNone/>
            </a:pPr>
            <a:endParaRPr sz="1800" b="1"/>
          </a:p>
          <a:p>
            <a:pPr marL="0" lvl="0" indent="0" algn="l" rtl="0">
              <a:lnSpc>
                <a:spcPct val="94000"/>
              </a:lnSpc>
              <a:spcBef>
                <a:spcPts val="600"/>
              </a:spcBef>
              <a:spcAft>
                <a:spcPts val="0"/>
              </a:spcAft>
              <a:buClr>
                <a:schemeClr val="dk2"/>
              </a:buClr>
              <a:buSzPts val="2000"/>
              <a:buNone/>
            </a:pPr>
            <a:endParaRPr sz="1800" b="1"/>
          </a:p>
          <a:p>
            <a:pPr marL="384048" lvl="0" indent="-384048" algn="l" rtl="0">
              <a:lnSpc>
                <a:spcPct val="94000"/>
              </a:lnSpc>
              <a:spcBef>
                <a:spcPts val="600"/>
              </a:spcBef>
              <a:spcAft>
                <a:spcPts val="0"/>
              </a:spcAft>
              <a:buClr>
                <a:schemeClr val="dk2"/>
              </a:buClr>
              <a:buSzPts val="2000"/>
              <a:buChar char="■"/>
            </a:pPr>
            <a:r>
              <a:rPr lang="en-US" sz="1800"/>
              <a:t>20%-30% of falls result in moderate to severe injury reducing the ability to live independently and increasing the risk of early death.</a:t>
            </a:r>
            <a:endParaRPr/>
          </a:p>
          <a:p>
            <a:pPr marL="384048" lvl="0" indent="-257048" algn="l" rtl="0">
              <a:lnSpc>
                <a:spcPct val="94000"/>
              </a:lnSpc>
              <a:spcBef>
                <a:spcPts val="600"/>
              </a:spcBef>
              <a:spcAft>
                <a:spcPts val="0"/>
              </a:spcAft>
              <a:buClr>
                <a:schemeClr val="dk2"/>
              </a:buClr>
              <a:buSzPts val="2000"/>
              <a:buNone/>
            </a:pPr>
            <a:endParaRPr sz="1800"/>
          </a:p>
          <a:p>
            <a:pPr marL="384048" lvl="0" indent="-384048" algn="l" rtl="0">
              <a:lnSpc>
                <a:spcPct val="94000"/>
              </a:lnSpc>
              <a:spcBef>
                <a:spcPts val="600"/>
              </a:spcBef>
              <a:spcAft>
                <a:spcPts val="600"/>
              </a:spcAft>
              <a:buClr>
                <a:schemeClr val="dk2"/>
              </a:buClr>
              <a:buSzPts val="2000"/>
              <a:buChar char="■"/>
            </a:pPr>
            <a:r>
              <a:rPr lang="en-US" sz="1800"/>
              <a:t>People age 75 and older who fall are 4-5 times more likely than those age 65-74 to be admitted to a long-term care facility for a year or longer.</a:t>
            </a:r>
            <a:endParaRPr sz="1800"/>
          </a:p>
        </p:txBody>
      </p:sp>
      <p:pic>
        <p:nvPicPr>
          <p:cNvPr id="178" name="Google Shape;178;p30" descr="Logo&#10;&#10;Description automatically generated"/>
          <p:cNvPicPr preferRelativeResize="0"/>
          <p:nvPr/>
        </p:nvPicPr>
        <p:blipFill rotWithShape="1">
          <a:blip r:embed="rId3">
            <a:alphaModFix/>
          </a:blip>
          <a:srcRect/>
          <a:stretch/>
        </p:blipFill>
        <p:spPr>
          <a:xfrm>
            <a:off x="5355743" y="5050748"/>
            <a:ext cx="1633303" cy="1633303"/>
          </a:xfrm>
          <a:prstGeom prst="rect">
            <a:avLst/>
          </a:prstGeom>
          <a:noFill/>
          <a:ln>
            <a:noFill/>
          </a:ln>
        </p:spPr>
      </p:pic>
      <p:pic>
        <p:nvPicPr>
          <p:cNvPr id="179" name="Google Shape;179;p30" descr="A picture containing person, floor, indoor&#10;&#10;Description automatically generated"/>
          <p:cNvPicPr preferRelativeResize="0"/>
          <p:nvPr/>
        </p:nvPicPr>
        <p:blipFill rotWithShape="1">
          <a:blip r:embed="rId4">
            <a:alphaModFix/>
          </a:blip>
          <a:srcRect/>
          <a:stretch/>
        </p:blipFill>
        <p:spPr>
          <a:xfrm>
            <a:off x="7109844" y="1900157"/>
            <a:ext cx="4447786" cy="3074774"/>
          </a:xfrm>
          <a:prstGeom prst="rect">
            <a:avLst/>
          </a:prstGeom>
          <a:noFill/>
          <a:ln>
            <a:noFill/>
          </a:ln>
        </p:spPr>
      </p:pic>
      <p:pic>
        <p:nvPicPr>
          <p:cNvPr id="6" name="Picture 5" descr="A picture containing logo&#10;&#10;Description automatically generated">
            <a:extLst>
              <a:ext uri="{FF2B5EF4-FFF2-40B4-BE49-F238E27FC236}">
                <a16:creationId xmlns:a16="http://schemas.microsoft.com/office/drawing/2014/main" id="{19B0316F-7F75-3343-A328-8A96961957B4}"/>
              </a:ext>
            </a:extLst>
          </p:cNvPr>
          <p:cNvPicPr>
            <a:picLocks noChangeAspect="1"/>
          </p:cNvPicPr>
          <p:nvPr/>
        </p:nvPicPr>
        <p:blipFill>
          <a:blip r:embed="rId5"/>
          <a:stretch>
            <a:fillRect/>
          </a:stretch>
        </p:blipFill>
        <p:spPr>
          <a:xfrm>
            <a:off x="7984791" y="359708"/>
            <a:ext cx="3924179" cy="8269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7873402417_0_0"/>
          <p:cNvSpPr txBox="1">
            <a:spLocks noGrp="1"/>
          </p:cNvSpPr>
          <p:nvPr>
            <p:ph type="title"/>
          </p:nvPr>
        </p:nvSpPr>
        <p:spPr>
          <a:xfrm>
            <a:off x="1371600" y="685800"/>
            <a:ext cx="9601200" cy="1485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Fall Risks</a:t>
            </a:r>
            <a:endParaRPr dirty="0"/>
          </a:p>
        </p:txBody>
      </p:sp>
      <p:sp>
        <p:nvSpPr>
          <p:cNvPr id="185" name="Google Shape;185;g7873402417_0_0"/>
          <p:cNvSpPr txBox="1">
            <a:spLocks noGrp="1"/>
          </p:cNvSpPr>
          <p:nvPr>
            <p:ph type="body" idx="1"/>
          </p:nvPr>
        </p:nvSpPr>
        <p:spPr>
          <a:xfrm>
            <a:off x="1371600" y="2286000"/>
            <a:ext cx="9601200" cy="358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Per the CDC</a:t>
            </a:r>
            <a:endParaRPr dirty="0"/>
          </a:p>
          <a:p>
            <a:pPr marL="457200" lvl="0" indent="-342900" algn="l" rtl="0">
              <a:spcBef>
                <a:spcPts val="1000"/>
              </a:spcBef>
              <a:spcAft>
                <a:spcPts val="0"/>
              </a:spcAft>
              <a:buSzPts val="1800"/>
              <a:buChar char="■"/>
            </a:pPr>
            <a:r>
              <a:rPr lang="en-US" dirty="0"/>
              <a:t>Balance and Strength</a:t>
            </a:r>
            <a:endParaRPr dirty="0"/>
          </a:p>
          <a:p>
            <a:pPr marL="457200" lvl="0" indent="-342900" algn="l" rtl="0">
              <a:spcBef>
                <a:spcPts val="0"/>
              </a:spcBef>
              <a:spcAft>
                <a:spcPts val="0"/>
              </a:spcAft>
              <a:buSzPts val="1800"/>
              <a:buChar char="■"/>
            </a:pPr>
            <a:r>
              <a:rPr lang="en-US" dirty="0"/>
              <a:t>Medications</a:t>
            </a:r>
            <a:endParaRPr dirty="0"/>
          </a:p>
          <a:p>
            <a:pPr marL="457200" lvl="0" indent="-342900" algn="l" rtl="0">
              <a:spcBef>
                <a:spcPts val="0"/>
              </a:spcBef>
              <a:spcAft>
                <a:spcPts val="0"/>
              </a:spcAft>
              <a:buSzPts val="1800"/>
              <a:buChar char="■"/>
            </a:pPr>
            <a:r>
              <a:rPr lang="en-US" dirty="0"/>
              <a:t>Vision</a:t>
            </a:r>
            <a:endParaRPr dirty="0"/>
          </a:p>
          <a:p>
            <a:pPr marL="457200" lvl="0" indent="-342900" algn="l" rtl="0">
              <a:spcBef>
                <a:spcPts val="0"/>
              </a:spcBef>
              <a:spcAft>
                <a:spcPts val="0"/>
              </a:spcAft>
              <a:buSzPts val="1800"/>
              <a:buChar char="■"/>
            </a:pPr>
            <a:r>
              <a:rPr lang="en-US" dirty="0"/>
              <a:t>Environment (*home modifications)</a:t>
            </a:r>
            <a:endParaRPr dirty="0"/>
          </a:p>
        </p:txBody>
      </p:sp>
      <p:pic>
        <p:nvPicPr>
          <p:cNvPr id="186" name="Google Shape;186;g7873402417_0_0"/>
          <p:cNvPicPr preferRelativeResize="0"/>
          <p:nvPr/>
        </p:nvPicPr>
        <p:blipFill rotWithShape="1">
          <a:blip r:embed="rId3">
            <a:alphaModFix/>
          </a:blip>
          <a:srcRect/>
          <a:stretch/>
        </p:blipFill>
        <p:spPr>
          <a:xfrm>
            <a:off x="5355548" y="5165048"/>
            <a:ext cx="1633302" cy="1633302"/>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17F4A4AF-8F61-5F47-B3BE-7A5653DC9327}"/>
              </a:ext>
            </a:extLst>
          </p:cNvPr>
          <p:cNvPicPr>
            <a:picLocks noChangeAspect="1"/>
          </p:cNvPicPr>
          <p:nvPr/>
        </p:nvPicPr>
        <p:blipFill>
          <a:blip r:embed="rId4"/>
          <a:stretch>
            <a:fillRect/>
          </a:stretch>
        </p:blipFill>
        <p:spPr>
          <a:xfrm>
            <a:off x="7984791" y="359708"/>
            <a:ext cx="3924179" cy="826964"/>
          </a:xfrm>
          <a:prstGeom prst="rect">
            <a:avLst/>
          </a:prstGeom>
        </p:spPr>
      </p:pic>
    </p:spTree>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12451</TotalTime>
  <Words>1356</Words>
  <Application>Microsoft Office PowerPoint</Application>
  <PresentationFormat>Widescreen</PresentationFormat>
  <Paragraphs>160</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Libre Franklin</vt:lpstr>
      <vt:lpstr>Arial</vt:lpstr>
      <vt:lpstr>Calibri</vt:lpstr>
      <vt:lpstr>Crop</vt:lpstr>
      <vt:lpstr>Home Mod Metrics by the Home Modification Occupational Therapy Alliance</vt:lpstr>
      <vt:lpstr>PowerPoint Presentation</vt:lpstr>
      <vt:lpstr>Home Mod Metrics </vt:lpstr>
      <vt:lpstr>About Us</vt:lpstr>
      <vt:lpstr>Home Mod Metrics for Tribal Elders</vt:lpstr>
      <vt:lpstr>Home Mod Metrics for Tribal Elders</vt:lpstr>
      <vt:lpstr>Falls are a serious issue for seniors</vt:lpstr>
      <vt:lpstr>Falls are not okay</vt:lpstr>
      <vt:lpstr>Fall Risks</vt:lpstr>
      <vt:lpstr>Home Mod Metrics Procedures</vt:lpstr>
      <vt:lpstr>Home Mod Metrics</vt:lpstr>
      <vt:lpstr>Research and Evidence</vt:lpstr>
      <vt:lpstr>Research and Evidence</vt:lpstr>
      <vt:lpstr>Pilot Program Washington DC</vt:lpstr>
      <vt:lpstr>Case Study 1</vt:lpstr>
      <vt:lpstr>Case Study 1 Before</vt:lpstr>
      <vt:lpstr>Case Study  1 After</vt:lpstr>
      <vt:lpstr>Case Study 2 </vt:lpstr>
      <vt:lpstr>Case Study 2 Before</vt:lpstr>
      <vt:lpstr>Case Study 2 After</vt:lpstr>
      <vt:lpstr>Case Study 2 Scope</vt:lpstr>
      <vt:lpstr>Case Study 3</vt:lpstr>
      <vt:lpstr>Case Study 3 Before</vt:lpstr>
      <vt:lpstr>Case Study 3 After</vt:lpstr>
      <vt:lpstr>Working with HMOTA</vt:lpstr>
      <vt:lpstr>Working with HMOTA</vt:lpstr>
      <vt:lpstr>Contact us: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Mod Metrics by the Home Modification Occupational Therapy Alliance</dc:title>
  <dc:creator>Microsoft Office User</dc:creator>
  <cp:lastModifiedBy>Linda Niezgodzki</cp:lastModifiedBy>
  <cp:revision>24</cp:revision>
  <dcterms:created xsi:type="dcterms:W3CDTF">2020-12-05T18:47:35Z</dcterms:created>
  <dcterms:modified xsi:type="dcterms:W3CDTF">2024-08-13T17:53:29Z</dcterms:modified>
</cp:coreProperties>
</file>