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2" r:id="rId5"/>
    <p:sldMasterId id="2147483676" r:id="rId6"/>
    <p:sldMasterId id="2147483684" r:id="rId7"/>
  </p:sldMasterIdLst>
  <p:notesMasterIdLst>
    <p:notesMasterId r:id="rId32"/>
  </p:notesMasterIdLst>
  <p:sldIdLst>
    <p:sldId id="256" r:id="rId8"/>
    <p:sldId id="258" r:id="rId9"/>
    <p:sldId id="257" r:id="rId10"/>
    <p:sldId id="259" r:id="rId11"/>
    <p:sldId id="261" r:id="rId12"/>
    <p:sldId id="281" r:id="rId13"/>
    <p:sldId id="262" r:id="rId14"/>
    <p:sldId id="263" r:id="rId15"/>
    <p:sldId id="264" r:id="rId16"/>
    <p:sldId id="265" r:id="rId17"/>
    <p:sldId id="266" r:id="rId18"/>
    <p:sldId id="267" r:id="rId19"/>
    <p:sldId id="268" r:id="rId20"/>
    <p:sldId id="269" r:id="rId21"/>
    <p:sldId id="271" r:id="rId22"/>
    <p:sldId id="272" r:id="rId23"/>
    <p:sldId id="273" r:id="rId24"/>
    <p:sldId id="274" r:id="rId25"/>
    <p:sldId id="275" r:id="rId26"/>
    <p:sldId id="276" r:id="rId27"/>
    <p:sldId id="277" r:id="rId28"/>
    <p:sldId id="278" r:id="rId29"/>
    <p:sldId id="279" r:id="rId30"/>
    <p:sldId id="280" r:id="rId31"/>
  </p:sldIdLst>
  <p:sldSz cx="9144000" cy="6858000" type="screen4x3"/>
  <p:notesSz cx="6950075" cy="92360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64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942"/>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7170" y="1"/>
            <a:ext cx="3011699" cy="463942"/>
          </a:xfrm>
          <a:prstGeom prst="rect">
            <a:avLst/>
          </a:prstGeom>
        </p:spPr>
        <p:txBody>
          <a:bodyPr vert="horz" lIns="92492" tIns="46246" rIns="92492" bIns="46246" rtlCol="0"/>
          <a:lstStyle>
            <a:lvl1pPr algn="r">
              <a:defRPr sz="1200"/>
            </a:lvl1pPr>
          </a:lstStyle>
          <a:p>
            <a:fld id="{D1091589-A098-4AEC-AA04-F214F91878A4}" type="datetimeFigureOut">
              <a:rPr lang="en-US" smtClean="0"/>
              <a:t>9/19/2024</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3"/>
            <a:ext cx="5560060" cy="363670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135"/>
            <a:ext cx="3011699" cy="463941"/>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7170" y="8772135"/>
            <a:ext cx="3011699" cy="463941"/>
          </a:xfrm>
          <a:prstGeom prst="rect">
            <a:avLst/>
          </a:prstGeom>
        </p:spPr>
        <p:txBody>
          <a:bodyPr vert="horz" lIns="92492" tIns="46246" rIns="92492" bIns="46246" rtlCol="0" anchor="b"/>
          <a:lstStyle>
            <a:lvl1pPr algn="r">
              <a:defRPr sz="1200"/>
            </a:lvl1pPr>
          </a:lstStyle>
          <a:p>
            <a:fld id="{163FDECE-8657-49E4-96E3-7ADD14116CA6}" type="slidenum">
              <a:rPr lang="en-US" smtClean="0"/>
              <a:t>‹#›</a:t>
            </a:fld>
            <a:endParaRPr lang="en-US"/>
          </a:p>
        </p:txBody>
      </p:sp>
    </p:spTree>
    <p:extLst>
      <p:ext uri="{BB962C8B-B14F-4D97-AF65-F5344CB8AC3E}">
        <p14:creationId xmlns:p14="http://schemas.microsoft.com/office/powerpoint/2010/main" val="2179686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0E663-02CF-44CE-93C9-25327665AE96}" type="slidenum">
              <a:rPr lang="en-US" smtClean="0"/>
              <a:t>2</a:t>
            </a:fld>
            <a:endParaRPr lang="en-US"/>
          </a:p>
        </p:txBody>
      </p:sp>
    </p:spTree>
    <p:extLst>
      <p:ext uri="{BB962C8B-B14F-4D97-AF65-F5344CB8AC3E}">
        <p14:creationId xmlns:p14="http://schemas.microsoft.com/office/powerpoint/2010/main" val="190377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0E663-02CF-44CE-93C9-25327665AE96}" type="slidenum">
              <a:rPr lang="en-US" smtClean="0"/>
              <a:t>3</a:t>
            </a:fld>
            <a:endParaRPr lang="en-US"/>
          </a:p>
        </p:txBody>
      </p:sp>
    </p:spTree>
    <p:extLst>
      <p:ext uri="{BB962C8B-B14F-4D97-AF65-F5344CB8AC3E}">
        <p14:creationId xmlns:p14="http://schemas.microsoft.com/office/powerpoint/2010/main" val="181206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00E663-02CF-44CE-93C9-25327665AE96}" type="slidenum">
              <a:rPr lang="en-US" smtClean="0"/>
              <a:t>4</a:t>
            </a:fld>
            <a:endParaRPr lang="en-US"/>
          </a:p>
        </p:txBody>
      </p:sp>
    </p:spTree>
    <p:extLst>
      <p:ext uri="{BB962C8B-B14F-4D97-AF65-F5344CB8AC3E}">
        <p14:creationId xmlns:p14="http://schemas.microsoft.com/office/powerpoint/2010/main" val="352843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3FDECE-8657-49E4-96E3-7ADD14116CA6}" type="slidenum">
              <a:rPr lang="en-US" smtClean="0"/>
              <a:t>7</a:t>
            </a:fld>
            <a:endParaRPr lang="en-US"/>
          </a:p>
        </p:txBody>
      </p:sp>
    </p:spTree>
    <p:extLst>
      <p:ext uri="{BB962C8B-B14F-4D97-AF65-F5344CB8AC3E}">
        <p14:creationId xmlns:p14="http://schemas.microsoft.com/office/powerpoint/2010/main" val="1933008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41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2278-CF48-33A3-32DE-A93679E8B7E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99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09925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AEF2D7-EB9B-CD1A-E4C4-DA208BA4038F}"/>
              </a:ext>
            </a:extLst>
          </p:cNvPr>
          <p:cNvSpPr>
            <a:spLocks noGrp="1"/>
          </p:cNvSpPr>
          <p:nvPr>
            <p:ph type="dt" sz="half" idx="10"/>
          </p:nvPr>
        </p:nvSpPr>
        <p:spPr/>
        <p:txBody>
          <a:bodyPr/>
          <a:lstStyle/>
          <a:p>
            <a:fld id="{1295A1EA-D0BB-4311-A907-E2FCFDCDE442}" type="datetimeFigureOut">
              <a:rPr lang="en-US" smtClean="0"/>
              <a:t>9/19/2024</a:t>
            </a:fld>
            <a:endParaRPr lang="en-US"/>
          </a:p>
        </p:txBody>
      </p:sp>
      <p:sp>
        <p:nvSpPr>
          <p:cNvPr id="3" name="Footer Placeholder 2">
            <a:extLst>
              <a:ext uri="{FF2B5EF4-FFF2-40B4-BE49-F238E27FC236}">
                <a16:creationId xmlns:a16="http://schemas.microsoft.com/office/drawing/2014/main" id="{0B942DE4-B435-CBB8-E870-1D86D46234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D97BB2-9BCF-C60C-F649-C38FD67EBA7A}"/>
              </a:ext>
            </a:extLst>
          </p:cNvPr>
          <p:cNvSpPr>
            <a:spLocks noGrp="1"/>
          </p:cNvSpPr>
          <p:nvPr>
            <p:ph type="sldNum" sz="quarter" idx="12"/>
          </p:nvPr>
        </p:nvSpPr>
        <p:spPr/>
        <p:txBody>
          <a:bodyPr/>
          <a:lstStyle/>
          <a:p>
            <a:fld id="{5B925E9B-A409-4215-8E63-0323F9D2ABFE}" type="slidenum">
              <a:rPr lang="en-US" smtClean="0"/>
              <a:t>‹#›</a:t>
            </a:fld>
            <a:endParaRPr lang="en-US"/>
          </a:p>
        </p:txBody>
      </p:sp>
    </p:spTree>
    <p:extLst>
      <p:ext uri="{BB962C8B-B14F-4D97-AF65-F5344CB8AC3E}">
        <p14:creationId xmlns:p14="http://schemas.microsoft.com/office/powerpoint/2010/main" val="202001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100" b="0" i="0">
                <a:solidFill>
                  <a:schemeClr val="tx1"/>
                </a:solidFill>
                <a:latin typeface="Calibri"/>
                <a:cs typeface="Calibri"/>
              </a:defRPr>
            </a:lvl1pPr>
          </a:lstStyle>
          <a:p>
            <a:endParaRPr/>
          </a:p>
        </p:txBody>
      </p:sp>
      <p:sp>
        <p:nvSpPr>
          <p:cNvPr id="3" name="Holder 3"/>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9/19/2024</a:t>
            </a:fld>
            <a:endParaRPr lang="en-US"/>
          </a:p>
        </p:txBody>
      </p:sp>
      <p:sp>
        <p:nvSpPr>
          <p:cNvPr id="5" name="Holder 5"/>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6857999"/>
          </a:xfrm>
          <a:prstGeom prst="rect">
            <a:avLst/>
          </a:prstGeom>
        </p:spPr>
      </p:pic>
      <p:sp>
        <p:nvSpPr>
          <p:cNvPr id="2" name="Holder 2"/>
          <p:cNvSpPr>
            <a:spLocks noGrp="1"/>
          </p:cNvSpPr>
          <p:nvPr>
            <p:ph type="title"/>
          </p:nvPr>
        </p:nvSpPr>
        <p:spPr>
          <a:xfrm>
            <a:off x="2069719" y="5409691"/>
            <a:ext cx="5612130" cy="650875"/>
          </a:xfrm>
          <a:prstGeom prst="rect">
            <a:avLst/>
          </a:prstGeom>
        </p:spPr>
        <p:txBody>
          <a:bodyPr wrap="square" lIns="0" tIns="0" rIns="0" bIns="0">
            <a:spAutoFit/>
          </a:bodyPr>
          <a:lstStyle>
            <a:lvl1pPr>
              <a:defRPr sz="4100" b="0" i="0">
                <a:solidFill>
                  <a:schemeClr val="tx1"/>
                </a:solidFill>
                <a:latin typeface="Calibri"/>
                <a:cs typeface="Calibri"/>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9/19/2024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01A500-3964-E091-5589-BB6E5C9C191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20C57E-8299-5FAD-364A-E7D68D119D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8621623"/>
      </p:ext>
    </p:extLst>
  </p:cSld>
  <p:clrMap bg1="lt1" tx1="dk1" bg2="lt2" tx2="dk2" accent1="accent1" accent2="accent2" accent3="accent3" accent4="accent4" accent5="accent5" accent6="accent6" hlink="hlink" folHlink="folHlink"/>
  <p:sldLayoutIdLst>
    <p:sldLayoutId id="2147483675"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0D3109-44FD-8DAD-58A3-6264EA5B168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3D775A-1AF4-F1C3-5206-95439FA3932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F0DE5-04BF-144B-0E47-CC2139392A5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95A1EA-D0BB-4311-A907-E2FCFDCDE442}" type="datetimeFigureOut">
              <a:rPr lang="en-US" smtClean="0"/>
              <a:t>9/19/2024</a:t>
            </a:fld>
            <a:endParaRPr lang="en-US"/>
          </a:p>
        </p:txBody>
      </p:sp>
      <p:sp>
        <p:nvSpPr>
          <p:cNvPr id="5" name="Footer Placeholder 4">
            <a:extLst>
              <a:ext uri="{FF2B5EF4-FFF2-40B4-BE49-F238E27FC236}">
                <a16:creationId xmlns:a16="http://schemas.microsoft.com/office/drawing/2014/main" id="{4449B4A0-6C02-E0D0-A0B1-CB26D9927CE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765B54E-4EFE-A540-B9A4-F72A488EB65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925E9B-A409-4215-8E63-0323F9D2ABFE}" type="slidenum">
              <a:rPr lang="en-US" smtClean="0"/>
              <a:t>‹#›</a:t>
            </a:fld>
            <a:endParaRPr lang="en-US"/>
          </a:p>
        </p:txBody>
      </p:sp>
    </p:spTree>
    <p:extLst>
      <p:ext uri="{BB962C8B-B14F-4D97-AF65-F5344CB8AC3E}">
        <p14:creationId xmlns:p14="http://schemas.microsoft.com/office/powerpoint/2010/main" val="2169421375"/>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bg object 16"/>
          <p:cNvPicPr/>
          <p:nvPr/>
        </p:nvPicPr>
        <p:blipFill>
          <a:blip r:embed="rId3" cstate="print"/>
          <a:stretch>
            <a:fillRect/>
          </a:stretch>
        </p:blipFill>
        <p:spPr>
          <a:xfrm>
            <a:off x="0" y="0"/>
            <a:ext cx="9143999" cy="6857999"/>
          </a:xfrm>
          <a:prstGeom prst="rect">
            <a:avLst/>
          </a:prstGeom>
        </p:spPr>
      </p:pic>
      <p:sp>
        <p:nvSpPr>
          <p:cNvPr id="2" name="Holder 2"/>
          <p:cNvSpPr>
            <a:spLocks noGrp="1"/>
          </p:cNvSpPr>
          <p:nvPr>
            <p:ph type="title"/>
          </p:nvPr>
        </p:nvSpPr>
        <p:spPr>
          <a:xfrm>
            <a:off x="2069719" y="5409691"/>
            <a:ext cx="5612130" cy="650875"/>
          </a:xfrm>
          <a:prstGeom prst="rect">
            <a:avLst/>
          </a:prstGeom>
        </p:spPr>
        <p:txBody>
          <a:bodyPr wrap="square" lIns="0" tIns="0" rIns="0" bIns="0">
            <a:spAutoFit/>
          </a:bodyPr>
          <a:lstStyle>
            <a:lvl1pPr>
              <a:defRPr sz="4100" b="0" i="0">
                <a:solidFill>
                  <a:schemeClr val="tx1"/>
                </a:solidFill>
                <a:latin typeface="Calibri"/>
                <a:cs typeface="Calibri"/>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dirty="0"/>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4953000"/>
            <a:ext cx="8458200" cy="1274708"/>
          </a:xfrm>
          <a:prstGeom prst="rect">
            <a:avLst/>
          </a:prstGeom>
        </p:spPr>
        <p:txBody>
          <a:bodyPr vert="horz" wrap="square" lIns="0" tIns="12700" rIns="0" bIns="0" rtlCol="0">
            <a:spAutoFit/>
          </a:bodyPr>
          <a:lstStyle/>
          <a:p>
            <a:pPr marL="12700" algn="ctr">
              <a:lnSpc>
                <a:spcPct val="100000"/>
              </a:lnSpc>
              <a:spcBef>
                <a:spcPts val="100"/>
              </a:spcBef>
            </a:pPr>
            <a:r>
              <a:rPr lang="en-US" dirty="0"/>
              <a:t>SWTHA - HOTMA and NSPIRE</a:t>
            </a:r>
            <a:r>
              <a:rPr spc="-120" dirty="0"/>
              <a:t> </a:t>
            </a:r>
            <a:r>
              <a:rPr spc="-25" dirty="0"/>
              <a:t>Training</a:t>
            </a:r>
            <a:br>
              <a:rPr lang="en-US" spc="-25" dirty="0"/>
            </a:br>
            <a:r>
              <a:rPr lang="en-US" spc="-25" dirty="0"/>
              <a:t>September 19, 2024</a:t>
            </a:r>
            <a:endParaRPr spc="-2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B79571-5290-FFAE-5EA3-281C215ADE21}"/>
              </a:ext>
            </a:extLst>
          </p:cNvPr>
          <p:cNvSpPr txBox="1"/>
          <p:nvPr/>
        </p:nvSpPr>
        <p:spPr>
          <a:xfrm>
            <a:off x="1295400" y="152400"/>
            <a:ext cx="7467600" cy="1077218"/>
          </a:xfrm>
          <a:prstGeom prst="rect">
            <a:avLst/>
          </a:prstGeom>
          <a:noFill/>
        </p:spPr>
        <p:txBody>
          <a:bodyPr wrap="square">
            <a:spAutoFit/>
          </a:bodyPr>
          <a:lstStyle/>
          <a:p>
            <a:pPr marL="0" indent="0" algn="ctr">
              <a:buNone/>
            </a:pPr>
            <a:r>
              <a:rPr lang="en-US" sz="3200" dirty="0">
                <a:solidFill>
                  <a:schemeClr val="accent1"/>
                </a:solidFill>
              </a:rPr>
              <a:t>HOTMA Key Changes: Net Family Assets (cont’d)</a:t>
            </a:r>
          </a:p>
        </p:txBody>
      </p:sp>
      <p:sp>
        <p:nvSpPr>
          <p:cNvPr id="5" name="TextBox 4">
            <a:extLst>
              <a:ext uri="{FF2B5EF4-FFF2-40B4-BE49-F238E27FC236}">
                <a16:creationId xmlns:a16="http://schemas.microsoft.com/office/drawing/2014/main" id="{C89390E9-92AD-C595-00BD-80614FCD461F}"/>
              </a:ext>
            </a:extLst>
          </p:cNvPr>
          <p:cNvSpPr txBox="1"/>
          <p:nvPr/>
        </p:nvSpPr>
        <p:spPr>
          <a:xfrm>
            <a:off x="685800" y="1600200"/>
            <a:ext cx="7924800" cy="3785652"/>
          </a:xfrm>
          <a:prstGeom prst="rect">
            <a:avLst/>
          </a:prstGeom>
          <a:noFill/>
        </p:spPr>
        <p:txBody>
          <a:bodyPr wrap="square">
            <a:spAutoFit/>
          </a:bodyPr>
          <a:lstStyle/>
          <a:p>
            <a:pPr marL="285750" indent="-285750">
              <a:buFont typeface="Arial" panose="020B0604020202020204" pitchFamily="34" charset="0"/>
              <a:buChar char="•"/>
            </a:pPr>
            <a:r>
              <a:rPr lang="en-US" sz="2400" dirty="0"/>
              <a:t>Owners may accept self-certification of net family assets equal to or less than $50,000 (adjusted annually by inflation). </a:t>
            </a:r>
            <a:r>
              <a:rPr lang="en-US" sz="2400" b="1" i="1" dirty="0"/>
              <a:t>Owners must verify all assets every three (3) years</a:t>
            </a:r>
            <a:r>
              <a:rPr lang="en-US" sz="2400" dirty="0"/>
              <a:t>. </a:t>
            </a:r>
          </a:p>
          <a:p>
            <a:pPr marL="0" indent="0">
              <a:buNone/>
            </a:pPr>
            <a:endParaRPr lang="en-US" sz="2400" dirty="0"/>
          </a:p>
          <a:p>
            <a:pPr marL="285750" indent="-285750">
              <a:buFont typeface="Arial" panose="020B0604020202020204" pitchFamily="34" charset="0"/>
              <a:buChar char="•"/>
            </a:pPr>
            <a:r>
              <a:rPr lang="en-US" sz="2400" dirty="0"/>
              <a:t>When verification of assets is required, Owners are required to obtain a minimum of one statement that reflects the current balance of banking/financial accounts. Owners are no longer required to obtain a six-month balance for checking accounts.</a:t>
            </a:r>
          </a:p>
        </p:txBody>
      </p:sp>
    </p:spTree>
    <p:extLst>
      <p:ext uri="{BB962C8B-B14F-4D97-AF65-F5344CB8AC3E}">
        <p14:creationId xmlns:p14="http://schemas.microsoft.com/office/powerpoint/2010/main" val="2178586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35F79B-0FE4-2027-C9CC-8522D98B9F94}"/>
              </a:ext>
            </a:extLst>
          </p:cNvPr>
          <p:cNvSpPr txBox="1"/>
          <p:nvPr/>
        </p:nvSpPr>
        <p:spPr>
          <a:xfrm>
            <a:off x="838200" y="762000"/>
            <a:ext cx="8001000" cy="523220"/>
          </a:xfrm>
          <a:prstGeom prst="rect">
            <a:avLst/>
          </a:prstGeom>
          <a:noFill/>
        </p:spPr>
        <p:txBody>
          <a:bodyPr wrap="square">
            <a:spAutoFit/>
          </a:bodyPr>
          <a:lstStyle/>
          <a:p>
            <a:pPr marL="0" indent="0" algn="ctr">
              <a:buNone/>
            </a:pPr>
            <a:r>
              <a:rPr lang="en-US" sz="2800" dirty="0">
                <a:solidFill>
                  <a:schemeClr val="accent1"/>
                </a:solidFill>
              </a:rPr>
              <a:t>HOTMA Key Changes: Annual Reexaminations</a:t>
            </a:r>
          </a:p>
        </p:txBody>
      </p:sp>
      <p:sp>
        <p:nvSpPr>
          <p:cNvPr id="5" name="TextBox 4">
            <a:extLst>
              <a:ext uri="{FF2B5EF4-FFF2-40B4-BE49-F238E27FC236}">
                <a16:creationId xmlns:a16="http://schemas.microsoft.com/office/drawing/2014/main" id="{1896B201-97F6-4D22-2E3F-1E1A6C0372BA}"/>
              </a:ext>
            </a:extLst>
          </p:cNvPr>
          <p:cNvSpPr txBox="1"/>
          <p:nvPr/>
        </p:nvSpPr>
        <p:spPr>
          <a:xfrm>
            <a:off x="457200" y="2133600"/>
            <a:ext cx="8229600" cy="3539430"/>
          </a:xfrm>
          <a:prstGeom prst="rect">
            <a:avLst/>
          </a:prstGeom>
          <a:noFill/>
        </p:spPr>
        <p:txBody>
          <a:bodyPr wrap="square">
            <a:spAutoFit/>
          </a:bodyPr>
          <a:lstStyle/>
          <a:p>
            <a:pPr marL="285750" indent="-285750">
              <a:buFont typeface="Arial" panose="020B0604020202020204" pitchFamily="34" charset="0"/>
              <a:buChar char="•"/>
            </a:pPr>
            <a:r>
              <a:rPr lang="en-US" sz="2800" dirty="0"/>
              <a:t>Owners are required to obtain a minimum of two (2) current and consecutive pay stubs for determining annual income from wages when they do not elect to use EIV + Self Certification or the income type is not reported in EIV. Owners were previously required to collect the most recent four to six weeks of pay stubs to verify employment income. </a:t>
            </a:r>
          </a:p>
        </p:txBody>
      </p:sp>
    </p:spTree>
    <p:extLst>
      <p:ext uri="{BB962C8B-B14F-4D97-AF65-F5344CB8AC3E}">
        <p14:creationId xmlns:p14="http://schemas.microsoft.com/office/powerpoint/2010/main" val="3128045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9DC58C-4C3D-94EB-CD4D-B95F822B2819}"/>
              </a:ext>
            </a:extLst>
          </p:cNvPr>
          <p:cNvSpPr txBox="1"/>
          <p:nvPr/>
        </p:nvSpPr>
        <p:spPr>
          <a:xfrm>
            <a:off x="762000" y="457200"/>
            <a:ext cx="7924800" cy="954107"/>
          </a:xfrm>
          <a:prstGeom prst="rect">
            <a:avLst/>
          </a:prstGeom>
          <a:noFill/>
        </p:spPr>
        <p:txBody>
          <a:bodyPr wrap="square">
            <a:spAutoFit/>
          </a:bodyPr>
          <a:lstStyle/>
          <a:p>
            <a:pPr marL="0" indent="0" algn="ctr">
              <a:buNone/>
            </a:pPr>
            <a:r>
              <a:rPr lang="en-US" sz="2800" dirty="0">
                <a:solidFill>
                  <a:schemeClr val="accent1"/>
                </a:solidFill>
              </a:rPr>
              <a:t>HOTMA Key Changes: Annual Reexaminations (cont’d)</a:t>
            </a:r>
          </a:p>
        </p:txBody>
      </p:sp>
      <p:sp>
        <p:nvSpPr>
          <p:cNvPr id="5" name="TextBox 4">
            <a:extLst>
              <a:ext uri="{FF2B5EF4-FFF2-40B4-BE49-F238E27FC236}">
                <a16:creationId xmlns:a16="http://schemas.microsoft.com/office/drawing/2014/main" id="{6EDA051A-B16A-EC17-3FAD-3286CD327260}"/>
              </a:ext>
            </a:extLst>
          </p:cNvPr>
          <p:cNvSpPr txBox="1"/>
          <p:nvPr/>
        </p:nvSpPr>
        <p:spPr>
          <a:xfrm>
            <a:off x="685800" y="1752600"/>
            <a:ext cx="7772400" cy="4247317"/>
          </a:xfrm>
          <a:prstGeom prst="rect">
            <a:avLst/>
          </a:prstGeom>
          <a:noFill/>
        </p:spPr>
        <p:txBody>
          <a:bodyPr wrap="square">
            <a:spAutoFit/>
          </a:bodyPr>
          <a:lstStyle/>
          <a:p>
            <a:pPr marL="0" indent="0">
              <a:buNone/>
            </a:pPr>
            <a:endParaRPr lang="en-US" sz="1800" dirty="0"/>
          </a:p>
          <a:p>
            <a:pPr marL="285750" indent="-285750">
              <a:buFont typeface="Arial" panose="020B0604020202020204" pitchFamily="34" charset="0"/>
              <a:buChar char="•"/>
            </a:pPr>
            <a:r>
              <a:rPr lang="en-US" sz="2800" dirty="0"/>
              <a:t>Effective the day after the Social Security Administration (SSA) has announced the COLA, Owners are required to factor in the COLA when determining SS and SSI annual income for all annual reexaminations and interim reexaminations of family income that have not yet been completed and will be effective January 1 or later of the upcoming year</a:t>
            </a:r>
            <a:r>
              <a:rPr lang="en-US" sz="1800" dirty="0"/>
              <a:t>.</a:t>
            </a:r>
          </a:p>
        </p:txBody>
      </p:sp>
    </p:spTree>
    <p:extLst>
      <p:ext uri="{BB962C8B-B14F-4D97-AF65-F5344CB8AC3E}">
        <p14:creationId xmlns:p14="http://schemas.microsoft.com/office/powerpoint/2010/main" val="16675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626E862A-C570-885B-D693-17A822970673}"/>
              </a:ext>
            </a:extLst>
          </p:cNvPr>
          <p:cNvSpPr txBox="1">
            <a:spLocks/>
          </p:cNvSpPr>
          <p:nvPr/>
        </p:nvSpPr>
        <p:spPr>
          <a:xfrm>
            <a:off x="533400" y="990600"/>
            <a:ext cx="8229600" cy="4648200"/>
          </a:xfrm>
          <a:prstGeom prst="rect">
            <a:avLst/>
          </a:prstGeom>
        </p:spPr>
        <p:txBody>
          <a:bodyPr vert="horz" lIns="91440" tIns="45720" rIns="91440" bIns="45720" rtlCol="0" anchor="ctr"/>
          <a:lstStyle>
            <a:defPPr>
              <a:defRPr kern="0"/>
            </a:defPPr>
            <a:lvl1pPr algn="l">
              <a:defRPr sz="1200">
                <a:solidFill>
                  <a:schemeClr val="tx1">
                    <a:tint val="82000"/>
                  </a:schemeClr>
                </a:solidFill>
              </a:defRPr>
            </a:lvl1pPr>
          </a:lstStyle>
          <a:p>
            <a:endParaRPr lang="en-US" sz="1600" dirty="0"/>
          </a:p>
          <a:p>
            <a:r>
              <a:rPr lang="en-US" sz="3200" b="1" dirty="0">
                <a:solidFill>
                  <a:schemeClr val="tx1"/>
                </a:solidFill>
              </a:rPr>
              <a:t>Rent Calculation Deductions:</a:t>
            </a:r>
          </a:p>
          <a:p>
            <a:pPr marL="457200" indent="-457200">
              <a:buFont typeface="Arial" panose="020B0604020202020204" pitchFamily="34" charset="0"/>
              <a:buChar char="•"/>
            </a:pPr>
            <a:r>
              <a:rPr lang="en-US" sz="2800" dirty="0">
                <a:solidFill>
                  <a:schemeClr val="tx1"/>
                </a:solidFill>
              </a:rPr>
              <a:t>HOTMA increases the elderly/disabled family deduction to $525 (adjusted annually for inflation) from $400</a:t>
            </a:r>
          </a:p>
          <a:p>
            <a:pPr marL="457200" indent="-457200">
              <a:buFont typeface="Arial" panose="020B0604020202020204" pitchFamily="34" charset="0"/>
              <a:buChar char="•"/>
            </a:pPr>
            <a:r>
              <a:rPr lang="en-US" sz="2800" dirty="0">
                <a:solidFill>
                  <a:schemeClr val="tx1"/>
                </a:solidFill>
              </a:rPr>
              <a:t>The $480 dependent deduction will be adjusted annually for inflation.</a:t>
            </a:r>
          </a:p>
          <a:p>
            <a:endParaRPr lang="en-US" sz="1600" dirty="0"/>
          </a:p>
          <a:p>
            <a:endParaRPr lang="en-US" sz="1600" dirty="0"/>
          </a:p>
        </p:txBody>
      </p:sp>
      <p:sp>
        <p:nvSpPr>
          <p:cNvPr id="5" name="TextBox 4">
            <a:extLst>
              <a:ext uri="{FF2B5EF4-FFF2-40B4-BE49-F238E27FC236}">
                <a16:creationId xmlns:a16="http://schemas.microsoft.com/office/drawing/2014/main" id="{17FDEAD8-19D1-75A3-3998-D204F3044478}"/>
              </a:ext>
            </a:extLst>
          </p:cNvPr>
          <p:cNvSpPr txBox="1"/>
          <p:nvPr/>
        </p:nvSpPr>
        <p:spPr>
          <a:xfrm>
            <a:off x="1981200" y="405825"/>
            <a:ext cx="5867400" cy="58477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156082"/>
                </a:solidFill>
                <a:effectLst/>
                <a:uLnTx/>
                <a:uFillTx/>
              </a:rPr>
              <a:t>HOTMA Key Changes: Other</a:t>
            </a:r>
          </a:p>
        </p:txBody>
      </p:sp>
    </p:spTree>
    <p:extLst>
      <p:ext uri="{BB962C8B-B14F-4D97-AF65-F5344CB8AC3E}">
        <p14:creationId xmlns:p14="http://schemas.microsoft.com/office/powerpoint/2010/main" val="14555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CB68E92E-E8C8-2B39-604C-2AACCFE3FFD1}"/>
              </a:ext>
            </a:extLst>
          </p:cNvPr>
          <p:cNvSpPr txBox="1">
            <a:spLocks/>
          </p:cNvSpPr>
          <p:nvPr/>
        </p:nvSpPr>
        <p:spPr>
          <a:xfrm>
            <a:off x="533400" y="990600"/>
            <a:ext cx="8229600" cy="4343400"/>
          </a:xfrm>
          <a:prstGeom prst="rect">
            <a:avLst/>
          </a:prstGeom>
        </p:spPr>
        <p:txBody>
          <a:bodyPr vert="horz" lIns="91440" tIns="45720" rIns="91440" bIns="45720" rtlCol="0" anchor="ctr">
            <a:normAutofit/>
          </a:bodyPr>
          <a:lstStyle>
            <a:defPPr>
              <a:defRPr kern="0"/>
            </a:defPPr>
            <a:lvl1pPr algn="l">
              <a:defRPr sz="1200">
                <a:solidFill>
                  <a:schemeClr val="tx1">
                    <a:tint val="82000"/>
                  </a:schemeClr>
                </a:solidFill>
              </a:defRPr>
            </a:lvl1pPr>
          </a:lstStyle>
          <a:p>
            <a:pPr algn="ctr"/>
            <a:r>
              <a:rPr lang="en-US" sz="3200" dirty="0">
                <a:solidFill>
                  <a:schemeClr val="accent1"/>
                </a:solidFill>
              </a:rPr>
              <a:t>HOTMA Key Changes: Other</a:t>
            </a:r>
          </a:p>
          <a:p>
            <a:endParaRPr lang="en-US" sz="1600" dirty="0"/>
          </a:p>
          <a:p>
            <a:pPr marL="457200" indent="-457200">
              <a:buFont typeface="Arial" panose="020B0604020202020204" pitchFamily="34" charset="0"/>
              <a:buChar char="•"/>
            </a:pPr>
            <a:r>
              <a:rPr lang="en-US" sz="2600" dirty="0">
                <a:solidFill>
                  <a:schemeClr val="tx1">
                    <a:lumMod val="95000"/>
                    <a:lumOff val="5000"/>
                  </a:schemeClr>
                </a:solidFill>
              </a:rPr>
              <a:t>Each family member over the age of 18 is required to sign the consent form only one time during tenancy instead of annually (form HUD–9886-A).</a:t>
            </a:r>
          </a:p>
          <a:p>
            <a:pPr marL="457200" indent="-457200">
              <a:buFont typeface="Arial" panose="020B0604020202020204" pitchFamily="34" charset="0"/>
              <a:buChar char="•"/>
            </a:pPr>
            <a:endParaRPr lang="en-US" sz="2600" dirty="0">
              <a:solidFill>
                <a:schemeClr val="tx1">
                  <a:lumMod val="95000"/>
                  <a:lumOff val="5000"/>
                </a:schemeClr>
              </a:solidFill>
            </a:endParaRPr>
          </a:p>
          <a:p>
            <a:pPr marL="457200" indent="-457200">
              <a:buFont typeface="Arial" panose="020B0604020202020204" pitchFamily="34" charset="0"/>
              <a:buChar char="•"/>
            </a:pPr>
            <a:r>
              <a:rPr lang="en-US" sz="2600" dirty="0">
                <a:solidFill>
                  <a:schemeClr val="tx1">
                    <a:lumMod val="95000"/>
                    <a:lumOff val="5000"/>
                  </a:schemeClr>
                </a:solidFill>
              </a:rPr>
              <a:t>Owners may accept self-certification of Social Security Number (along with a document stating the applicant’s full name) if no other acceptable documentation of SSN is available.</a:t>
            </a:r>
          </a:p>
          <a:p>
            <a:endParaRPr lang="en-US" sz="1600" dirty="0"/>
          </a:p>
        </p:txBody>
      </p:sp>
    </p:spTree>
    <p:extLst>
      <p:ext uri="{BB962C8B-B14F-4D97-AF65-F5344CB8AC3E}">
        <p14:creationId xmlns:p14="http://schemas.microsoft.com/office/powerpoint/2010/main" val="2115273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DA983B-CA5A-E2F4-7B27-967FAC66F52A}"/>
              </a:ext>
            </a:extLst>
          </p:cNvPr>
          <p:cNvPicPr>
            <a:picLocks noChangeAspect="1"/>
          </p:cNvPicPr>
          <p:nvPr/>
        </p:nvPicPr>
        <p:blipFill>
          <a:blip r:embed="rId2"/>
          <a:stretch>
            <a:fillRect/>
          </a:stretch>
        </p:blipFill>
        <p:spPr>
          <a:xfrm>
            <a:off x="237368" y="990388"/>
            <a:ext cx="8669263" cy="4877223"/>
          </a:xfrm>
          <a:prstGeom prst="rect">
            <a:avLst/>
          </a:prstGeom>
        </p:spPr>
      </p:pic>
      <p:sp>
        <p:nvSpPr>
          <p:cNvPr id="4" name="TextBox 3">
            <a:extLst>
              <a:ext uri="{FF2B5EF4-FFF2-40B4-BE49-F238E27FC236}">
                <a16:creationId xmlns:a16="http://schemas.microsoft.com/office/drawing/2014/main" id="{38D16A69-1C32-D12A-B6EB-0093F2607695}"/>
              </a:ext>
            </a:extLst>
          </p:cNvPr>
          <p:cNvSpPr txBox="1"/>
          <p:nvPr/>
        </p:nvSpPr>
        <p:spPr>
          <a:xfrm>
            <a:off x="2819400" y="-76200"/>
            <a:ext cx="4572000" cy="1015663"/>
          </a:xfrm>
          <a:prstGeom prst="rect">
            <a:avLst/>
          </a:prstGeom>
          <a:noFill/>
        </p:spPr>
        <p:txBody>
          <a:bodyPr wrap="square">
            <a:spAutoFit/>
          </a:bodyPr>
          <a:lstStyle/>
          <a:p>
            <a:r>
              <a:rPr lang="en-US" sz="6000" kern="0" dirty="0">
                <a:solidFill>
                  <a:srgbClr val="8A1D03"/>
                </a:solidFill>
                <a:latin typeface="+mj-lt"/>
                <a:ea typeface="+mj-ea"/>
                <a:cs typeface="+mj-cs"/>
              </a:rPr>
              <a:t>Inspections</a:t>
            </a:r>
            <a:endParaRPr lang="en-US" sz="6000" dirty="0"/>
          </a:p>
        </p:txBody>
      </p:sp>
    </p:spTree>
    <p:extLst>
      <p:ext uri="{BB962C8B-B14F-4D97-AF65-F5344CB8AC3E}">
        <p14:creationId xmlns:p14="http://schemas.microsoft.com/office/powerpoint/2010/main" val="6919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C849D310-F298-0B25-0710-C47A56EE2DF3}"/>
              </a:ext>
            </a:extLst>
          </p:cNvPr>
          <p:cNvSpPr txBox="1">
            <a:spLocks noGrp="1" noChangeArrowheads="1"/>
          </p:cNvSpPr>
          <p:nvPr>
            <p:ph type="title"/>
          </p:nvPr>
        </p:nvSpPr>
        <p:spPr bwMode="auto">
          <a:xfrm>
            <a:off x="1828800" y="152400"/>
            <a:ext cx="2419350" cy="685800"/>
          </a:xfrm>
          <a:prstGeom prst="rect">
            <a:avLst/>
          </a:prstGeom>
          <a:noFill/>
          <a:ln w="9525">
            <a:noFill/>
            <a:miter lim="800000"/>
            <a:headEnd/>
            <a:tailEnd/>
          </a:ln>
        </p:spPr>
        <p:txBody>
          <a:bodyPr/>
          <a:lstStyle/>
          <a:p>
            <a:pPr eaLnBrk="1" hangingPunct="1">
              <a:defRPr/>
            </a:pPr>
            <a:r>
              <a:rPr lang="en-US" sz="3600" kern="0" dirty="0">
                <a:solidFill>
                  <a:srgbClr val="8A1D03"/>
                </a:solidFill>
                <a:latin typeface="+mj-lt"/>
                <a:ea typeface="+mj-ea"/>
                <a:cs typeface="+mj-cs"/>
              </a:rPr>
              <a:t>Inspections</a:t>
            </a:r>
          </a:p>
        </p:txBody>
      </p:sp>
      <p:sp>
        <p:nvSpPr>
          <p:cNvPr id="4" name="Content Placeholder 2">
            <a:extLst>
              <a:ext uri="{FF2B5EF4-FFF2-40B4-BE49-F238E27FC236}">
                <a16:creationId xmlns:a16="http://schemas.microsoft.com/office/drawing/2014/main" id="{B050D21E-73C6-8379-03D4-3FC5AB74B732}"/>
              </a:ext>
            </a:extLst>
          </p:cNvPr>
          <p:cNvSpPr txBox="1">
            <a:spLocks/>
          </p:cNvSpPr>
          <p:nvPr/>
        </p:nvSpPr>
        <p:spPr>
          <a:xfrm>
            <a:off x="432088" y="838200"/>
            <a:ext cx="8279823" cy="472440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en-US" altLang="en-US" sz="2600" dirty="0"/>
          </a:p>
          <a:p>
            <a:pPr>
              <a:defRPr/>
            </a:pPr>
            <a:r>
              <a:rPr lang="en-US" altLang="en-US" sz="2900" dirty="0"/>
              <a:t>Project will be inspected by both the State Housing Agency and the Tax Credit Investor</a:t>
            </a:r>
          </a:p>
          <a:p>
            <a:pPr>
              <a:defRPr/>
            </a:pPr>
            <a:r>
              <a:rPr lang="en-US" altLang="en-US" sz="2900" dirty="0"/>
              <a:t>Leasing units and tenant files will both be inspected</a:t>
            </a:r>
          </a:p>
          <a:p>
            <a:pPr>
              <a:defRPr/>
            </a:pPr>
            <a:r>
              <a:rPr lang="en-US" altLang="en-US" sz="2900" dirty="0"/>
              <a:t>Sufficient notice from inspector should be given prior to the inspection being scheduled.  NOTE:  State Housing Agency will only provide two-week notice per IRS Regulations</a:t>
            </a:r>
          </a:p>
          <a:p>
            <a:pPr>
              <a:defRPr/>
            </a:pPr>
            <a:r>
              <a:rPr lang="en-US" altLang="en-US" sz="2900" dirty="0"/>
              <a:t>Maintenance and occupancy staff should have a plan to prepare for inspections and have master keys for ALL units.</a:t>
            </a:r>
          </a:p>
          <a:p>
            <a:pPr>
              <a:buFont typeface="Wingdings" panose="05000000000000000000" pitchFamily="2" charset="2"/>
              <a:buNone/>
              <a:defRPr/>
            </a:pPr>
            <a:endParaRPr lang="en-US" altLang="en-US" dirty="0">
              <a:latin typeface="Arial" panose="020B0604020202020204" pitchFamily="34" charset="0"/>
            </a:endParaRPr>
          </a:p>
          <a:p>
            <a:pPr>
              <a:defRPr/>
            </a:pPr>
            <a:endParaRPr lang="en-US" altLang="en-US" sz="2600" dirty="0"/>
          </a:p>
        </p:txBody>
      </p:sp>
    </p:spTree>
    <p:extLst>
      <p:ext uri="{BB962C8B-B14F-4D97-AF65-F5344CB8AC3E}">
        <p14:creationId xmlns:p14="http://schemas.microsoft.com/office/powerpoint/2010/main" val="1939130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62D79168-D9B1-0454-DA94-B8F31D3F2C97}"/>
              </a:ext>
            </a:extLst>
          </p:cNvPr>
          <p:cNvSpPr txBox="1">
            <a:spLocks/>
          </p:cNvSpPr>
          <p:nvPr/>
        </p:nvSpPr>
        <p:spPr>
          <a:xfrm>
            <a:off x="304800" y="990600"/>
            <a:ext cx="8839200" cy="5486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3600" dirty="0">
                <a:solidFill>
                  <a:srgbClr val="8A1D03"/>
                </a:solidFill>
                <a:latin typeface="Arial" panose="020B0604020202020204" pitchFamily="34" charset="0"/>
                <a:cs typeface="Arial" panose="020B0604020202020204" pitchFamily="34" charset="0"/>
              </a:rPr>
              <a:t>NSPIRE</a:t>
            </a:r>
          </a:p>
          <a:p>
            <a:r>
              <a:rPr lang="en-US" sz="2200" b="1" i="1" dirty="0">
                <a:latin typeface="Arial" panose="020B0604020202020204" pitchFamily="34" charset="0"/>
                <a:cs typeface="Arial" panose="020B0604020202020204" pitchFamily="34" charset="0"/>
              </a:rPr>
              <a:t>National Standards for the Physical Inspection of Real Estate </a:t>
            </a:r>
            <a:r>
              <a:rPr lang="en-US" sz="2200" dirty="0">
                <a:latin typeface="Arial" panose="020B0604020202020204" pitchFamily="34" charset="0"/>
                <a:cs typeface="Arial" panose="020B0604020202020204" pitchFamily="34" charset="0"/>
              </a:rPr>
              <a:t>– is the new physical inspection model designed to promote HUD’s goal of reducing health and safety hazards in the home. To achieve this goal, NSPIRE prioritizes the condition of dwelling units—where people live. </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NSPIRE introduces a new, innovative approach for developing, updating, and adapting standards and scoring based on continuous learning and improvement.</a:t>
            </a:r>
          </a:p>
          <a:p>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4284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0D89C-1415-7A73-B95B-B4DF1D9C178D}"/>
              </a:ext>
            </a:extLst>
          </p:cNvPr>
          <p:cNvSpPr>
            <a:spLocks noGrp="1"/>
          </p:cNvSpPr>
          <p:nvPr>
            <p:ph type="title"/>
          </p:nvPr>
        </p:nvSpPr>
        <p:spPr>
          <a:xfrm>
            <a:off x="3276600" y="304800"/>
            <a:ext cx="7886700" cy="625474"/>
          </a:xfrm>
        </p:spPr>
        <p:txBody>
          <a:bodyPr>
            <a:normAutofit fontScale="90000"/>
          </a:bodyPr>
          <a:lstStyle/>
          <a:p>
            <a:r>
              <a:rPr lang="en-US" altLang="en-US" sz="3600" dirty="0">
                <a:solidFill>
                  <a:srgbClr val="8A1D03"/>
                </a:solidFill>
                <a:latin typeface="Arial" panose="020B0604020202020204" pitchFamily="34" charset="0"/>
                <a:cs typeface="Arial" panose="020B0604020202020204" pitchFamily="34" charset="0"/>
              </a:rPr>
              <a:t>NSPIRE (cont’d)</a:t>
            </a:r>
            <a:br>
              <a:rPr lang="en-US" altLang="en-US" sz="4400" dirty="0">
                <a:solidFill>
                  <a:srgbClr val="8A1D03"/>
                </a:solidFill>
                <a:latin typeface="Arial" panose="020B0604020202020204" pitchFamily="34" charset="0"/>
                <a:cs typeface="Arial" panose="020B0604020202020204" pitchFamily="34" charset="0"/>
              </a:rPr>
            </a:br>
            <a:endParaRPr lang="en-US" dirty="0"/>
          </a:p>
        </p:txBody>
      </p:sp>
      <p:sp>
        <p:nvSpPr>
          <p:cNvPr id="4" name="TextBox 3">
            <a:extLst>
              <a:ext uri="{FF2B5EF4-FFF2-40B4-BE49-F238E27FC236}">
                <a16:creationId xmlns:a16="http://schemas.microsoft.com/office/drawing/2014/main" id="{D791954D-BE16-B07A-10C0-56F3DCE82960}"/>
              </a:ext>
            </a:extLst>
          </p:cNvPr>
          <p:cNvSpPr txBox="1"/>
          <p:nvPr/>
        </p:nvSpPr>
        <p:spPr>
          <a:xfrm>
            <a:off x="457200" y="838200"/>
            <a:ext cx="8686800" cy="193899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NSPIRE makes key improvements to inspections to increase their objectivity, accuracy, and consistency. Under NSPIRE, inspections are based on deficiency indicators to ensure deficiencies cited by inspectors accurately reflect substandard conditions within a property.</a:t>
            </a:r>
          </a:p>
        </p:txBody>
      </p:sp>
      <p:sp>
        <p:nvSpPr>
          <p:cNvPr id="5" name="TextBox 5">
            <a:extLst>
              <a:ext uri="{FF2B5EF4-FFF2-40B4-BE49-F238E27FC236}">
                <a16:creationId xmlns:a16="http://schemas.microsoft.com/office/drawing/2014/main" id="{39F87B01-E045-0893-0F58-665CDBCD8C49}"/>
              </a:ext>
            </a:extLst>
          </p:cNvPr>
          <p:cNvSpPr txBox="1">
            <a:spLocks noChangeArrowheads="1"/>
          </p:cNvSpPr>
          <p:nvPr/>
        </p:nvSpPr>
        <p:spPr bwMode="auto">
          <a:xfrm>
            <a:off x="2971800" y="3164889"/>
            <a:ext cx="29527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ctr">
            <a:spAutoFit/>
          </a:bodyPr>
          <a:lstStyle>
            <a:lvl1pPr algn="l" defTabSz="457200" rtl="0" eaLnBrk="1" latinLnBrk="0" hangingPunct="1">
              <a:lnSpc>
                <a:spcPct val="90000"/>
              </a:lnSpc>
              <a:spcBef>
                <a:spcPct val="20000"/>
              </a:spcBef>
              <a:buFont typeface="Arial" pitchFamily="34" charset="0"/>
              <a:buChar char="•"/>
              <a:defRPr sz="3200" kern="1200">
                <a:solidFill>
                  <a:schemeClr val="tx1"/>
                </a:solidFill>
                <a:latin typeface="Calibri" pitchFamily="34" charset="0"/>
                <a:ea typeface="ＭＳ Ｐゴシック" pitchFamily="34" charset="-128"/>
                <a:cs typeface="+mj-cs"/>
              </a:defRPr>
            </a:lvl1pPr>
            <a:lvl2pPr marL="37931725" indent="-37474525" defTabSz="45720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lnSpc>
                <a:spcPts val="3600"/>
              </a:lnSpc>
              <a:spcBef>
                <a:spcPct val="0"/>
              </a:spcBef>
              <a:buFontTx/>
              <a:buNone/>
            </a:pPr>
            <a:r>
              <a:rPr lang="en-US" altLang="en-US" dirty="0">
                <a:solidFill>
                  <a:srgbClr val="8A1D03"/>
                </a:solidFill>
                <a:latin typeface="Arial" panose="020B0604020202020204" pitchFamily="34" charset="0"/>
                <a:cs typeface="Arial" panose="020B0604020202020204" pitchFamily="34" charset="0"/>
              </a:rPr>
              <a:t>Why NSPIRE?</a:t>
            </a:r>
            <a:endParaRPr lang="en-US" altLang="en-US" spc="300" dirty="0">
              <a:solidFill>
                <a:srgbClr val="8A1D03"/>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BD2AD77-85C5-64EF-FFFA-8C798CB9B337}"/>
              </a:ext>
            </a:extLst>
          </p:cNvPr>
          <p:cNvSpPr txBox="1"/>
          <p:nvPr/>
        </p:nvSpPr>
        <p:spPr>
          <a:xfrm>
            <a:off x="600075" y="4191000"/>
            <a:ext cx="7696200" cy="1279581"/>
          </a:xfrm>
          <a:prstGeom prst="rect">
            <a:avLst/>
          </a:prstGeom>
          <a:noFill/>
        </p:spPr>
        <p:txBody>
          <a:bodyPr wrap="square">
            <a:spAutoFit/>
          </a:bodyPr>
          <a:lstStyle/>
          <a:p>
            <a:pPr marL="342900" indent="-342900" eaLnBrk="1" hangingPunct="1">
              <a:lnSpc>
                <a:spcPct val="110000"/>
              </a:lnSpc>
              <a:buFont typeface="Arial" panose="020B0604020202020204" pitchFamily="34" charset="0"/>
              <a:buChar char="•"/>
              <a:defRPr/>
            </a:pPr>
            <a:r>
              <a:rPr lang="en-US" sz="2400" dirty="0">
                <a:latin typeface="Arial" panose="020B0604020202020204" pitchFamily="34" charset="0"/>
                <a:ea typeface="MS PGothic" panose="020B0600070205080204" pitchFamily="34" charset="-128"/>
                <a:cs typeface="Arial" panose="020B0604020202020204" pitchFamily="34" charset="0"/>
              </a:rPr>
              <a:t>HUD’s analysis found that its inspection models could be improved to enable HUD to more effectively and consistently evaluate housing across programs.</a:t>
            </a:r>
          </a:p>
        </p:txBody>
      </p:sp>
    </p:spTree>
    <p:extLst>
      <p:ext uri="{BB962C8B-B14F-4D97-AF65-F5344CB8AC3E}">
        <p14:creationId xmlns:p14="http://schemas.microsoft.com/office/powerpoint/2010/main" val="2897883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F5904908-8E36-828A-BAFD-222C592CBAEE}"/>
              </a:ext>
            </a:extLst>
          </p:cNvPr>
          <p:cNvSpPr txBox="1">
            <a:spLocks noGrp="1" noChangeArrowheads="1"/>
          </p:cNvSpPr>
          <p:nvPr>
            <p:ph type="title"/>
          </p:nvPr>
        </p:nvSpPr>
        <p:spPr bwMode="auto">
          <a:xfrm>
            <a:off x="3095625" y="-2232"/>
            <a:ext cx="29527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defTabSz="45720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ts val="3600"/>
              </a:lnSpc>
              <a:spcBef>
                <a:spcPct val="0"/>
              </a:spcBef>
              <a:buFontTx/>
              <a:buNone/>
            </a:pPr>
            <a:r>
              <a:rPr lang="en-US" altLang="en-US" sz="3000" dirty="0">
                <a:solidFill>
                  <a:srgbClr val="8A1D03"/>
                </a:solidFill>
                <a:latin typeface="Arial" panose="020B0604020202020204" pitchFamily="34" charset="0"/>
                <a:cs typeface="Arial" panose="020B0604020202020204" pitchFamily="34" charset="0"/>
              </a:rPr>
              <a:t>Why NSPIRE? (cont’d)</a:t>
            </a:r>
            <a:endParaRPr lang="en-US" altLang="en-US" sz="3000" spc="300" dirty="0">
              <a:solidFill>
                <a:srgbClr val="8A1D03"/>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564849D-EF03-824D-E472-A89DDDBCB467}"/>
              </a:ext>
            </a:extLst>
          </p:cNvPr>
          <p:cNvSpPr/>
          <p:nvPr/>
        </p:nvSpPr>
        <p:spPr>
          <a:xfrm>
            <a:off x="398318" y="754023"/>
            <a:ext cx="8347364" cy="5144422"/>
          </a:xfrm>
          <a:prstGeom prst="rect">
            <a:avLst/>
          </a:prstGeom>
        </p:spPr>
        <p:txBody>
          <a:bodyPr wrap="square">
            <a:spAutoFit/>
          </a:bodyPr>
          <a:lstStyle/>
          <a:p>
            <a:pPr marL="342900" indent="-342900" eaLnBrk="1" hangingPunct="1">
              <a:lnSpc>
                <a:spcPct val="110000"/>
              </a:lnSpc>
              <a:buFont typeface="Arial" panose="020B0604020202020204" pitchFamily="34" charset="0"/>
              <a:buChar char="•"/>
              <a:defRPr/>
            </a:pPr>
            <a:endParaRPr lang="en-US" sz="2600" dirty="0">
              <a:latin typeface="Arial" panose="020B0604020202020204" pitchFamily="34" charset="0"/>
              <a:ea typeface="MS PGothic" panose="020B0600070205080204" pitchFamily="34" charset="-128"/>
              <a:cs typeface="Arial" panose="020B0604020202020204" pitchFamily="34" charset="0"/>
            </a:endParaRPr>
          </a:p>
          <a:p>
            <a:pPr marL="342900" indent="-342900" eaLnBrk="1" hangingPunct="1">
              <a:lnSpc>
                <a:spcPct val="110000"/>
              </a:lnSpc>
              <a:buFont typeface="Arial" panose="020B0604020202020204" pitchFamily="34" charset="0"/>
              <a:buChar char="•"/>
              <a:defRPr/>
            </a:pPr>
            <a:r>
              <a:rPr lang="en-US" sz="2600" dirty="0">
                <a:latin typeface="Arial" panose="020B0604020202020204" pitchFamily="34" charset="0"/>
                <a:ea typeface="MS PGothic" panose="020B0600070205080204" pitchFamily="34" charset="-128"/>
                <a:cs typeface="Arial" panose="020B0604020202020204" pitchFamily="34" charset="0"/>
              </a:rPr>
              <a:t>Under NSPIRE, HUD aims to safeguard affordable housing for American families and promote the health and safety of residents living in HUD-assisted housing.</a:t>
            </a:r>
          </a:p>
          <a:p>
            <a:pPr marL="342900" indent="-342900" eaLnBrk="1" hangingPunct="1">
              <a:lnSpc>
                <a:spcPct val="110000"/>
              </a:lnSpc>
              <a:buFont typeface="Arial" panose="020B0604020202020204" pitchFamily="34" charset="0"/>
              <a:buChar char="•"/>
              <a:defRPr/>
            </a:pPr>
            <a:endParaRPr lang="en-US" sz="2600" dirty="0">
              <a:latin typeface="Arial" panose="020B0604020202020204" pitchFamily="34" charset="0"/>
              <a:ea typeface="MS PGothic" panose="020B0600070205080204" pitchFamily="34" charset="-128"/>
              <a:cs typeface="Arial" panose="020B0604020202020204" pitchFamily="34" charset="0"/>
            </a:endParaRPr>
          </a:p>
          <a:p>
            <a:pPr marL="342900" indent="-342900" eaLnBrk="1" hangingPunct="1">
              <a:lnSpc>
                <a:spcPct val="110000"/>
              </a:lnSpc>
              <a:buFont typeface="Arial" panose="020B0604020202020204" pitchFamily="34" charset="0"/>
              <a:buChar char="•"/>
              <a:defRPr/>
            </a:pPr>
            <a:r>
              <a:rPr lang="en-US" sz="2600" dirty="0">
                <a:latin typeface="Arial" panose="020B0604020202020204" pitchFamily="34" charset="0"/>
                <a:ea typeface="MS PGothic" panose="020B0600070205080204" pitchFamily="34" charset="-128"/>
                <a:cs typeface="Arial" panose="020B0604020202020204" pitchFamily="34" charset="0"/>
              </a:rPr>
              <a:t>With NSPIRE, inspectors for HUD-assisted and HUD-insured housing will be able to conduct objective, defensible, and consistent assessments to evaluate housing conditions.</a:t>
            </a:r>
          </a:p>
          <a:p>
            <a:pPr marL="285750" indent="-285750" eaLnBrk="1" hangingPunct="1">
              <a:lnSpc>
                <a:spcPct val="110000"/>
              </a:lnSpc>
              <a:buFont typeface="Arial" panose="020B0604020202020204" pitchFamily="34" charset="0"/>
              <a:buChar char="•"/>
              <a:defRPr/>
            </a:pPr>
            <a:endParaRPr lang="en-US" sz="2000" dirty="0">
              <a:latin typeface="Arial" panose="020B0604020202020204" pitchFamily="34" charset="0"/>
              <a:ea typeface="MS PGothic" panose="020B0600070205080204" pitchFamily="34" charset="-128"/>
              <a:cs typeface="Arial" panose="020B0604020202020204" pitchFamily="34" charset="0"/>
            </a:endParaRPr>
          </a:p>
          <a:p>
            <a:pPr marL="285750" indent="-285750" eaLnBrk="1" hangingPunct="1">
              <a:lnSpc>
                <a:spcPct val="110000"/>
              </a:lnSpc>
              <a:buFont typeface="Arial" panose="020B0604020202020204" pitchFamily="34" charset="0"/>
              <a:buChar char="•"/>
              <a:defRPr/>
            </a:pPr>
            <a:endParaRPr lang="en-US" sz="2000" dirty="0">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2120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1555AB-2A83-6D8B-0824-1C517BB9AC78}"/>
              </a:ext>
            </a:extLst>
          </p:cNvPr>
          <p:cNvSpPr>
            <a:spLocks noGrp="1"/>
          </p:cNvSpPr>
          <p:nvPr>
            <p:ph idx="4294967295"/>
          </p:nvPr>
        </p:nvSpPr>
        <p:spPr>
          <a:xfrm>
            <a:off x="3051253" y="152400"/>
            <a:ext cx="5867400" cy="6400800"/>
          </a:xfrm>
        </p:spPr>
        <p:txBody>
          <a:bodyPr>
            <a:normAutofit fontScale="85000" lnSpcReduction="10000"/>
          </a:bodyPr>
          <a:lstStyle/>
          <a:p>
            <a:r>
              <a:rPr lang="en-US" sz="3100" dirty="0"/>
              <a:t>Tonia</a:t>
            </a:r>
            <a:r>
              <a:rPr lang="en-US" sz="3100" b="1" dirty="0"/>
              <a:t> </a:t>
            </a:r>
            <a:r>
              <a:rPr lang="en-US" sz="3100" dirty="0"/>
              <a:t>has been working with tribal clients in managing their affordable housing projects since 2018. </a:t>
            </a:r>
          </a:p>
          <a:p>
            <a:r>
              <a:rPr lang="en-US" sz="3100" dirty="0"/>
              <a:t>Tonia is an enrolled tribal member of the Osage Nation of Oklahoma.</a:t>
            </a:r>
          </a:p>
          <a:p>
            <a:r>
              <a:rPr lang="en-US" sz="3100" dirty="0"/>
              <a:t>Tonia is certified as a:</a:t>
            </a:r>
          </a:p>
          <a:p>
            <a:pPr marL="742950" lvl="1" indent="-285750">
              <a:buFontTx/>
              <a:buChar char="-"/>
            </a:pPr>
            <a:r>
              <a:rPr lang="en-US" sz="3100" dirty="0"/>
              <a:t>National Compliance Professional (NCP)</a:t>
            </a:r>
          </a:p>
          <a:p>
            <a:pPr marL="742950" lvl="1" indent="-285750">
              <a:buFontTx/>
              <a:buChar char="-"/>
            </a:pPr>
            <a:r>
              <a:rPr lang="en-US" sz="3100" dirty="0"/>
              <a:t>Housing Credit Certified Professional (HCCP), Designated by the National Association of Home Builders (NAHB)</a:t>
            </a:r>
          </a:p>
          <a:p>
            <a:pPr marL="742950" lvl="1" indent="-285750">
              <a:buFontTx/>
              <a:buChar char="-"/>
            </a:pPr>
            <a:r>
              <a:rPr lang="en-US" sz="3100" dirty="0"/>
              <a:t>NAHASDA &amp; Tax Credit    Compliance Professional (NTCCP) designated by the National American Indian Housing Council (NAIHC). </a:t>
            </a:r>
          </a:p>
          <a:p>
            <a:endParaRPr lang="en-US" dirty="0"/>
          </a:p>
        </p:txBody>
      </p:sp>
      <p:pic>
        <p:nvPicPr>
          <p:cNvPr id="3" name="Picture 2">
            <a:extLst>
              <a:ext uri="{FF2B5EF4-FFF2-40B4-BE49-F238E27FC236}">
                <a16:creationId xmlns:a16="http://schemas.microsoft.com/office/drawing/2014/main" id="{21D4B9F2-4399-1229-3C93-F5BFEAB67D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57200" y="2709199"/>
            <a:ext cx="2594053" cy="3364224"/>
          </a:xfrm>
          <a:prstGeom prst="rect">
            <a:avLst/>
          </a:prstGeom>
        </p:spPr>
      </p:pic>
      <p:sp>
        <p:nvSpPr>
          <p:cNvPr id="5" name="TextBox 4">
            <a:extLst>
              <a:ext uri="{FF2B5EF4-FFF2-40B4-BE49-F238E27FC236}">
                <a16:creationId xmlns:a16="http://schemas.microsoft.com/office/drawing/2014/main" id="{7E968081-6CE3-1E4B-7260-A041D23A52DE}"/>
              </a:ext>
            </a:extLst>
          </p:cNvPr>
          <p:cNvSpPr txBox="1"/>
          <p:nvPr/>
        </p:nvSpPr>
        <p:spPr>
          <a:xfrm>
            <a:off x="685800" y="533400"/>
            <a:ext cx="2819400" cy="1200329"/>
          </a:xfrm>
          <a:prstGeom prst="rect">
            <a:avLst/>
          </a:prstGeom>
          <a:noFill/>
        </p:spPr>
        <p:txBody>
          <a:bodyPr wrap="square">
            <a:spAutoFit/>
          </a:bodyPr>
          <a:lstStyle/>
          <a:p>
            <a:r>
              <a:rPr lang="en-US" sz="2400" b="1" dirty="0">
                <a:solidFill>
                  <a:prstClr val="black"/>
                </a:solidFill>
              </a:rPr>
              <a:t>Tonia Rohlfs</a:t>
            </a:r>
          </a:p>
          <a:p>
            <a:r>
              <a:rPr lang="en-US" sz="2400" dirty="0">
                <a:solidFill>
                  <a:prstClr val="black"/>
                </a:solidFill>
              </a:rPr>
              <a:t>Compliance </a:t>
            </a:r>
          </a:p>
          <a:p>
            <a:r>
              <a:rPr lang="en-US" sz="2400" dirty="0">
                <a:solidFill>
                  <a:prstClr val="black"/>
                </a:solidFill>
              </a:rPr>
              <a:t>Manager</a:t>
            </a:r>
            <a:endParaRPr lang="en-US" sz="2400" dirty="0"/>
          </a:p>
        </p:txBody>
      </p:sp>
    </p:spTree>
    <p:extLst>
      <p:ext uri="{BB962C8B-B14F-4D97-AF65-F5344CB8AC3E}">
        <p14:creationId xmlns:p14="http://schemas.microsoft.com/office/powerpoint/2010/main" val="2259016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38FDA1-4DBF-1ED6-AA89-FFCAC42BF68B}"/>
              </a:ext>
            </a:extLst>
          </p:cNvPr>
          <p:cNvSpPr/>
          <p:nvPr/>
        </p:nvSpPr>
        <p:spPr>
          <a:xfrm>
            <a:off x="2811055" y="76200"/>
            <a:ext cx="3826689" cy="646331"/>
          </a:xfrm>
          <a:prstGeom prst="rect">
            <a:avLst/>
          </a:prstGeom>
        </p:spPr>
        <p:txBody>
          <a:bodyPr wrap="none">
            <a:spAutoFit/>
          </a:bodyPr>
          <a:lstStyle/>
          <a:p>
            <a:pPr algn="l" rtl="0"/>
            <a:r>
              <a:rPr lang="en-US" sz="3600" kern="1200" dirty="0">
                <a:solidFill>
                  <a:srgbClr val="C0504D">
                    <a:lumMod val="75000"/>
                  </a:srgbClr>
                </a:solidFill>
                <a:latin typeface="Arial" panose="020B0604020202020204" pitchFamily="34" charset="0"/>
                <a:ea typeface="+mn-ea"/>
                <a:cs typeface="Arial" panose="020B0604020202020204" pitchFamily="34" charset="0"/>
              </a:rPr>
              <a:t>NSPIRE Priorities</a:t>
            </a:r>
          </a:p>
        </p:txBody>
      </p:sp>
      <p:sp>
        <p:nvSpPr>
          <p:cNvPr id="7" name="Content Placeholder 2">
            <a:extLst>
              <a:ext uri="{FF2B5EF4-FFF2-40B4-BE49-F238E27FC236}">
                <a16:creationId xmlns:a16="http://schemas.microsoft.com/office/drawing/2014/main" id="{15357EDE-8BE4-A754-FE5E-C047B9AB5157}"/>
              </a:ext>
            </a:extLst>
          </p:cNvPr>
          <p:cNvSpPr txBox="1">
            <a:spLocks/>
          </p:cNvSpPr>
          <p:nvPr/>
        </p:nvSpPr>
        <p:spPr>
          <a:xfrm>
            <a:off x="609600" y="609600"/>
            <a:ext cx="8839200"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600" b="1" dirty="0">
                <a:latin typeface="Arial" panose="020B0604020202020204" pitchFamily="34" charset="0"/>
                <a:cs typeface="Arial" panose="020B0604020202020204" pitchFamily="34" charset="0"/>
              </a:rPr>
              <a:t>For residents:</a:t>
            </a:r>
            <a:endParaRPr lang="en-US" sz="26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Year-round maintenance with a unit-focused approach.</a:t>
            </a:r>
          </a:p>
          <a:p>
            <a:r>
              <a:rPr lang="en-US" sz="2400" dirty="0">
                <a:latin typeface="Arial" panose="020B0604020202020204" pitchFamily="34" charset="0"/>
                <a:cs typeface="Arial" panose="020B0604020202020204" pitchFamily="34" charset="0"/>
              </a:rPr>
              <a:t>Prioritization of residents' health and safety.</a:t>
            </a:r>
          </a:p>
          <a:p>
            <a:r>
              <a:rPr lang="en-US" sz="2400" dirty="0">
                <a:latin typeface="Arial" panose="020B0604020202020204" pitchFamily="34" charset="0"/>
                <a:cs typeface="Arial" panose="020B0604020202020204" pitchFamily="34" charset="0"/>
              </a:rPr>
              <a:t>Introducing resident surveys for better service.</a:t>
            </a:r>
          </a:p>
          <a:p>
            <a:r>
              <a:rPr lang="en-US" sz="2400" dirty="0">
                <a:latin typeface="Arial" panose="020B0604020202020204" pitchFamily="34" charset="0"/>
                <a:cs typeface="Arial" panose="020B0604020202020204" pitchFamily="34" charset="0"/>
              </a:rPr>
              <a:t>Safe and habitable homes.</a:t>
            </a:r>
          </a:p>
          <a:p>
            <a:pPr>
              <a:buFont typeface="Wingdings" panose="05000000000000000000" pitchFamily="2" charset="2"/>
              <a:buChar char="v"/>
            </a:pPr>
            <a:endParaRPr lang="en-US" sz="2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600" b="1" dirty="0">
                <a:latin typeface="Arial" panose="020B0604020202020204" pitchFamily="34" charset="0"/>
                <a:cs typeface="Arial" panose="020B0604020202020204" pitchFamily="34" charset="0"/>
              </a:rPr>
              <a:t>Property Owners/Managers and Public Housing Authorities:</a:t>
            </a:r>
            <a:endParaRPr lang="en-US" sz="26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Increased inspection consistency.</a:t>
            </a:r>
          </a:p>
          <a:p>
            <a:r>
              <a:rPr lang="en-US" sz="2400" dirty="0">
                <a:latin typeface="Arial" panose="020B0604020202020204" pitchFamily="34" charset="0"/>
                <a:cs typeface="Arial" panose="020B0604020202020204" pitchFamily="34" charset="0"/>
              </a:rPr>
              <a:t>Collaboration with HUD.</a:t>
            </a:r>
          </a:p>
          <a:p>
            <a:r>
              <a:rPr lang="en-US" sz="2400" dirty="0">
                <a:latin typeface="Arial" panose="020B0604020202020204" pitchFamily="34" charset="0"/>
                <a:cs typeface="Arial" panose="020B0604020202020204" pitchFamily="34" charset="0"/>
              </a:rPr>
              <a:t>Ability to contribute input to new standards.</a:t>
            </a:r>
          </a:p>
          <a:p>
            <a:r>
              <a:rPr lang="en-US" sz="2400" dirty="0">
                <a:latin typeface="Arial" panose="020B0604020202020204" pitchFamily="34" charset="0"/>
                <a:cs typeface="Arial" panose="020B0604020202020204" pitchFamily="34" charset="0"/>
              </a:rPr>
              <a:t>Access to inspection data.</a:t>
            </a:r>
          </a:p>
          <a:p>
            <a:r>
              <a:rPr lang="en-US" sz="2400" dirty="0">
                <a:latin typeface="Arial" panose="020B0604020202020204" pitchFamily="34" charset="0"/>
                <a:cs typeface="Arial" panose="020B0604020202020204" pitchFamily="34" charset="0"/>
              </a:rPr>
              <a:t>Reliable data and presentable reports for portfolio management and risk assessment</a:t>
            </a:r>
            <a:r>
              <a:rPr lang="en-US" sz="2400" dirty="0">
                <a:solidFill>
                  <a:srgbClr val="595959"/>
                </a:solidFill>
                <a:latin typeface="Arial" panose="020B0604020202020204" pitchFamily="34" charset="0"/>
                <a:cs typeface="Arial" panose="020B0604020202020204" pitchFamily="34" charset="0"/>
              </a:rPr>
              <a:t>.</a:t>
            </a:r>
          </a:p>
          <a:p>
            <a:pPr>
              <a:buFont typeface="Wingdings" pitchFamily="2" charset="2"/>
              <a:buNone/>
            </a:pPr>
            <a:endParaRPr lang="en-US" altLang="en-US"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58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D9A6C4B-38E4-85E8-E5D4-F710C59EBED7}"/>
              </a:ext>
            </a:extLst>
          </p:cNvPr>
          <p:cNvSpPr txBox="1">
            <a:spLocks/>
          </p:cNvSpPr>
          <p:nvPr/>
        </p:nvSpPr>
        <p:spPr>
          <a:xfrm>
            <a:off x="685800" y="38100"/>
            <a:ext cx="7772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8A0000"/>
                </a:solidFill>
                <a:effectLst/>
                <a:uLnTx/>
                <a:uFillTx/>
                <a:latin typeface="Calibri"/>
                <a:ea typeface="+mj-ea"/>
                <a:cs typeface="+mj-cs"/>
              </a:rPr>
              <a:t>NSPIRE Priorities</a:t>
            </a:r>
          </a:p>
        </p:txBody>
      </p:sp>
      <p:sp>
        <p:nvSpPr>
          <p:cNvPr id="2" name="TextBox 1">
            <a:extLst>
              <a:ext uri="{FF2B5EF4-FFF2-40B4-BE49-F238E27FC236}">
                <a16:creationId xmlns:a16="http://schemas.microsoft.com/office/drawing/2014/main" id="{AE66ABD3-DB30-2888-80D6-7DDFF0F5FDFA}"/>
              </a:ext>
            </a:extLst>
          </p:cNvPr>
          <p:cNvSpPr txBox="1"/>
          <p:nvPr/>
        </p:nvSpPr>
        <p:spPr>
          <a:xfrm>
            <a:off x="609600" y="914400"/>
            <a:ext cx="7620000" cy="2154436"/>
          </a:xfrm>
          <a:prstGeom prst="rect">
            <a:avLst/>
          </a:prstGeom>
          <a:noFill/>
        </p:spPr>
        <p:txBody>
          <a:bodyPr wrap="square" rtlCol="0">
            <a:spAutoFit/>
          </a:bodyPr>
          <a:lstStyle/>
          <a:p>
            <a:r>
              <a:rPr lang="en-US" sz="3000" b="1" dirty="0"/>
              <a:t>Inspectors</a:t>
            </a:r>
          </a:p>
          <a:p>
            <a:pPr marL="457200" indent="-457200">
              <a:buFont typeface="Arial" panose="020B0604020202020204" pitchFamily="34" charset="0"/>
              <a:buChar char="•"/>
            </a:pPr>
            <a:r>
              <a:rPr lang="en-US" sz="2600" dirty="0"/>
              <a:t>Electronic – based inspections.</a:t>
            </a:r>
          </a:p>
          <a:p>
            <a:pPr marL="457200" indent="-457200">
              <a:buFont typeface="Arial" panose="020B0604020202020204" pitchFamily="34" charset="0"/>
              <a:buChar char="•"/>
            </a:pPr>
            <a:r>
              <a:rPr lang="en-US" sz="2600" dirty="0"/>
              <a:t>Increased inspection accuracy. </a:t>
            </a:r>
          </a:p>
          <a:p>
            <a:pPr marL="457200" indent="-457200">
              <a:buFont typeface="Arial" panose="020B0604020202020204" pitchFamily="34" charset="0"/>
              <a:buChar char="•"/>
            </a:pPr>
            <a:r>
              <a:rPr lang="en-US" sz="2600" dirty="0"/>
              <a:t>Cleary defined inspection standards and protocols.</a:t>
            </a:r>
          </a:p>
        </p:txBody>
      </p:sp>
      <p:sp>
        <p:nvSpPr>
          <p:cNvPr id="5" name="TextBox 4">
            <a:extLst>
              <a:ext uri="{FF2B5EF4-FFF2-40B4-BE49-F238E27FC236}">
                <a16:creationId xmlns:a16="http://schemas.microsoft.com/office/drawing/2014/main" id="{E3FCE39A-A330-54CC-4C75-3B9E55635FD8}"/>
              </a:ext>
            </a:extLst>
          </p:cNvPr>
          <p:cNvSpPr txBox="1"/>
          <p:nvPr/>
        </p:nvSpPr>
        <p:spPr>
          <a:xfrm>
            <a:off x="695325" y="3257014"/>
            <a:ext cx="7467600" cy="2954655"/>
          </a:xfrm>
          <a:prstGeom prst="rect">
            <a:avLst/>
          </a:prstGeom>
          <a:noFill/>
        </p:spPr>
        <p:txBody>
          <a:bodyPr wrap="square" rtlCol="0">
            <a:spAutoFit/>
          </a:bodyPr>
          <a:lstStyle/>
          <a:p>
            <a:r>
              <a:rPr lang="en-US" sz="3000" b="1" dirty="0"/>
              <a:t>HUD</a:t>
            </a:r>
          </a:p>
          <a:p>
            <a:pPr marL="457200" indent="-457200">
              <a:buFont typeface="Arial" panose="020B0604020202020204" pitchFamily="34" charset="0"/>
              <a:buChar char="•"/>
            </a:pPr>
            <a:r>
              <a:rPr lang="en-US" sz="2600" dirty="0"/>
              <a:t>Access to reliable, valid and objective data. </a:t>
            </a:r>
          </a:p>
          <a:p>
            <a:pPr marL="457200" indent="-457200">
              <a:buFont typeface="Arial" panose="020B0604020202020204" pitchFamily="34" charset="0"/>
              <a:buChar char="•"/>
            </a:pPr>
            <a:r>
              <a:rPr lang="en-US" sz="2600" dirty="0"/>
              <a:t>Alignment of multiple inspection standards. </a:t>
            </a:r>
          </a:p>
          <a:p>
            <a:pPr marL="457200" indent="-457200">
              <a:buFont typeface="Arial" panose="020B0604020202020204" pitchFamily="34" charset="0"/>
              <a:buChar char="•"/>
            </a:pPr>
            <a:r>
              <a:rPr lang="en-US" sz="2600" dirty="0"/>
              <a:t>Adaption to industry change and modernization of health and safety standards. </a:t>
            </a:r>
          </a:p>
          <a:p>
            <a:pPr marL="457200" indent="-457200">
              <a:buFont typeface="Arial" panose="020B0604020202020204" pitchFamily="34" charset="0"/>
              <a:buChar char="•"/>
            </a:pPr>
            <a:r>
              <a:rPr lang="en-US" sz="2600" dirty="0"/>
              <a:t>Better performance assessments for HUD-assisted housing.</a:t>
            </a:r>
          </a:p>
        </p:txBody>
      </p:sp>
    </p:spTree>
    <p:extLst>
      <p:ext uri="{BB962C8B-B14F-4D97-AF65-F5344CB8AC3E}">
        <p14:creationId xmlns:p14="http://schemas.microsoft.com/office/powerpoint/2010/main" val="3925346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7EF3C7-B63A-44AB-8007-68B378D8E5CE}"/>
              </a:ext>
            </a:extLst>
          </p:cNvPr>
          <p:cNvSpPr/>
          <p:nvPr/>
        </p:nvSpPr>
        <p:spPr>
          <a:xfrm>
            <a:off x="228600" y="152400"/>
            <a:ext cx="9144000" cy="553998"/>
          </a:xfrm>
          <a:prstGeom prst="rect">
            <a:avLst/>
          </a:prstGeom>
        </p:spPr>
        <p:txBody>
          <a:bodyPr wrap="square">
            <a:spAutoFit/>
          </a:bodyPr>
          <a:lstStyle/>
          <a:p>
            <a:pPr algn="ctr" rtl="0"/>
            <a:r>
              <a:rPr lang="en-US" altLang="en-US" sz="3000" kern="1200" dirty="0">
                <a:solidFill>
                  <a:srgbClr val="8A1D03"/>
                </a:solidFill>
                <a:latin typeface="Arial" panose="020B0604020202020204" pitchFamily="34" charset="0"/>
                <a:ea typeface="MS PGothic" panose="020B0600070205080204" pitchFamily="34" charset="-128"/>
                <a:cs typeface="Arial" panose="020B0604020202020204" pitchFamily="34" charset="0"/>
              </a:rPr>
              <a:t>NSPIRE Inspection Types</a:t>
            </a:r>
            <a:endParaRPr lang="en-US" sz="3000" kern="1200" dirty="0">
              <a:solidFill>
                <a:prstClr val="black"/>
              </a:solidFill>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DB7FD39E-3260-94BA-0380-FB6A1EAF858B}"/>
              </a:ext>
            </a:extLst>
          </p:cNvPr>
          <p:cNvSpPr txBox="1">
            <a:spLocks noChangeArrowheads="1"/>
          </p:cNvSpPr>
          <p:nvPr/>
        </p:nvSpPr>
        <p:spPr>
          <a:xfrm>
            <a:off x="419100" y="990600"/>
            <a:ext cx="8305800" cy="556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Arial" panose="020B0604020202020204" pitchFamily="34" charset="0"/>
              <a:buNone/>
              <a:defRPr/>
            </a:pPr>
            <a:r>
              <a:rPr lang="en-US" sz="2400" dirty="0">
                <a:solidFill>
                  <a:prstClr val="black"/>
                </a:solidFill>
                <a:latin typeface="Arial" panose="020B0604020202020204" pitchFamily="34" charset="0"/>
                <a:cs typeface="Arial" panose="020B0604020202020204" pitchFamily="34" charset="0"/>
              </a:rPr>
              <a:t>There are three types of inspections under NSPIRE. </a:t>
            </a:r>
          </a:p>
          <a:p>
            <a:pPr marL="0" indent="0">
              <a:lnSpc>
                <a:spcPct val="90000"/>
              </a:lnSpc>
              <a:buFont typeface="Arial" panose="020B0604020202020204" pitchFamily="34" charset="0"/>
              <a:buNone/>
              <a:defRPr/>
            </a:pPr>
            <a:endParaRPr lang="en-US" sz="2400" dirty="0">
              <a:solidFill>
                <a:prstClr val="black"/>
              </a:solidFill>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v"/>
              <a:defRPr/>
            </a:pPr>
            <a:r>
              <a:rPr lang="en-US" sz="2400" b="1" dirty="0">
                <a:solidFill>
                  <a:prstClr val="black"/>
                </a:solidFill>
                <a:latin typeface="Arial" panose="020B0604020202020204" pitchFamily="34" charset="0"/>
                <a:cs typeface="Arial" panose="020B0604020202020204" pitchFamily="34" charset="0"/>
              </a:rPr>
              <a:t>Self-Inspections</a:t>
            </a:r>
            <a:r>
              <a:rPr lang="en-US" sz="2400" dirty="0">
                <a:solidFill>
                  <a:prstClr val="black"/>
                </a:solidFill>
                <a:latin typeface="Arial" panose="020B0604020202020204" pitchFamily="34" charset="0"/>
                <a:cs typeface="Arial" panose="020B0604020202020204" pitchFamily="34" charset="0"/>
              </a:rPr>
              <a:t> - Under NSPIRE, </a:t>
            </a:r>
            <a:r>
              <a:rPr lang="en-US" sz="2400" b="1" u="sng" dirty="0">
                <a:solidFill>
                  <a:prstClr val="black"/>
                </a:solidFill>
                <a:latin typeface="Arial" panose="020B0604020202020204" pitchFamily="34" charset="0"/>
                <a:cs typeface="Arial" panose="020B0604020202020204" pitchFamily="34" charset="0"/>
              </a:rPr>
              <a:t>properties</a:t>
            </a:r>
            <a:r>
              <a:rPr lang="en-US" sz="2400" dirty="0">
                <a:solidFill>
                  <a:prstClr val="black"/>
                </a:solidFill>
                <a:latin typeface="Arial" panose="020B0604020202020204" pitchFamily="34" charset="0"/>
                <a:cs typeface="Arial" panose="020B0604020202020204" pitchFamily="34" charset="0"/>
              </a:rPr>
              <a:t> will inspect all units and submit their inspection results electronically to HUD on an annual basis.</a:t>
            </a:r>
          </a:p>
          <a:p>
            <a:pPr marL="0" indent="0">
              <a:lnSpc>
                <a:spcPct val="90000"/>
              </a:lnSpc>
              <a:buFont typeface="Arial" panose="020B0604020202020204" pitchFamily="34" charset="0"/>
              <a:buNone/>
              <a:defRPr/>
            </a:pPr>
            <a:endParaRPr lang="en-US" sz="2400" dirty="0">
              <a:solidFill>
                <a:prstClr val="black"/>
              </a:solidFill>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v"/>
              <a:defRPr/>
            </a:pPr>
            <a:r>
              <a:rPr lang="en-US" sz="2400" b="1" dirty="0">
                <a:solidFill>
                  <a:prstClr val="black"/>
                </a:solidFill>
                <a:latin typeface="Arial" panose="020B0604020202020204" pitchFamily="34" charset="0"/>
                <a:cs typeface="Arial" panose="020B0604020202020204" pitchFamily="34" charset="0"/>
              </a:rPr>
              <a:t>NSPIRE Inspections </a:t>
            </a:r>
            <a:r>
              <a:rPr lang="en-US" sz="2400" dirty="0">
                <a:solidFill>
                  <a:prstClr val="black"/>
                </a:solidFill>
                <a:latin typeface="Arial" panose="020B0604020202020204" pitchFamily="34" charset="0"/>
                <a:cs typeface="Arial" panose="020B0604020202020204" pitchFamily="34" charset="0"/>
              </a:rPr>
              <a:t>- NSPIRE inspections are conducted mainly by contract inspectors and public housing agencies every </a:t>
            </a:r>
            <a:r>
              <a:rPr lang="en-US" sz="2400" b="1" u="sng" dirty="0">
                <a:solidFill>
                  <a:prstClr val="black"/>
                </a:solidFill>
                <a:latin typeface="Arial" panose="020B0604020202020204" pitchFamily="34" charset="0"/>
                <a:cs typeface="Arial" panose="020B0604020202020204" pitchFamily="34" charset="0"/>
              </a:rPr>
              <a:t>one to three years</a:t>
            </a:r>
            <a:r>
              <a:rPr lang="en-US" sz="2400" dirty="0">
                <a:solidFill>
                  <a:prstClr val="black"/>
                </a:solidFill>
                <a:latin typeface="Arial" panose="020B0604020202020204" pitchFamily="34" charset="0"/>
                <a:cs typeface="Arial" panose="020B0604020202020204" pitchFamily="34" charset="0"/>
              </a:rPr>
              <a:t>, depending on a property’s previous inspection score.</a:t>
            </a:r>
          </a:p>
          <a:p>
            <a:pPr marL="0" indent="0">
              <a:lnSpc>
                <a:spcPct val="90000"/>
              </a:lnSpc>
              <a:buFont typeface="Arial" panose="020B0604020202020204" pitchFamily="34" charset="0"/>
              <a:buNone/>
              <a:defRPr/>
            </a:pPr>
            <a:endParaRPr lang="en-US" sz="2400" dirty="0">
              <a:solidFill>
                <a:prstClr val="black"/>
              </a:solidFill>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v"/>
              <a:defRPr/>
            </a:pPr>
            <a:r>
              <a:rPr lang="en-US" sz="2400" b="1" dirty="0">
                <a:solidFill>
                  <a:prstClr val="black"/>
                </a:solidFill>
                <a:latin typeface="Arial" panose="020B0604020202020204" pitchFamily="34" charset="0"/>
                <a:cs typeface="Arial" panose="020B0604020202020204" pitchFamily="34" charset="0"/>
              </a:rPr>
              <a:t>NSPIRE Plus Inspections </a:t>
            </a:r>
            <a:r>
              <a:rPr lang="en-US" sz="2400" dirty="0">
                <a:solidFill>
                  <a:prstClr val="black"/>
                </a:solidFill>
                <a:latin typeface="Arial" panose="020B0604020202020204" pitchFamily="34" charset="0"/>
                <a:cs typeface="Arial" panose="020B0604020202020204" pitchFamily="34" charset="0"/>
              </a:rPr>
              <a:t>- HUD Federal inspectors may conduct additional inspections, which may be triggered by </a:t>
            </a:r>
            <a:r>
              <a:rPr lang="en-US" sz="2400" b="1" u="sng" dirty="0">
                <a:solidFill>
                  <a:prstClr val="black"/>
                </a:solidFill>
                <a:latin typeface="Arial" panose="020B0604020202020204" pitchFamily="34" charset="0"/>
                <a:cs typeface="Arial" panose="020B0604020202020204" pitchFamily="34" charset="0"/>
              </a:rPr>
              <a:t>poor property conditions</a:t>
            </a:r>
            <a:r>
              <a:rPr lang="en-US" sz="2400" dirty="0">
                <a:solidFill>
                  <a:prstClr val="black"/>
                </a:solidFill>
                <a:latin typeface="Arial" panose="020B0604020202020204" pitchFamily="34" charset="0"/>
                <a:cs typeface="Arial" panose="020B0604020202020204" pitchFamily="34" charset="0"/>
              </a:rPr>
              <a:t>. </a:t>
            </a:r>
          </a:p>
          <a:p>
            <a:pPr marL="0" indent="0">
              <a:lnSpc>
                <a:spcPct val="90000"/>
              </a:lnSpc>
              <a:buFont typeface="Arial" panose="020B0604020202020204" pitchFamily="34" charset="0"/>
              <a:buNone/>
              <a:defRPr/>
            </a:pPr>
            <a:endParaRPr 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780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CD578-7540-5D80-D90B-EBA680112543}"/>
              </a:ext>
            </a:extLst>
          </p:cNvPr>
          <p:cNvSpPr txBox="1"/>
          <p:nvPr/>
        </p:nvSpPr>
        <p:spPr>
          <a:xfrm>
            <a:off x="1981200" y="762000"/>
            <a:ext cx="5404813" cy="1569660"/>
          </a:xfrm>
          <a:prstGeom prst="rect">
            <a:avLst/>
          </a:prstGeom>
          <a:noFill/>
        </p:spPr>
        <p:txBody>
          <a:bodyPr wrap="none" rtlCol="0">
            <a:spAutoFit/>
          </a:bodyPr>
          <a:lstStyle/>
          <a:p>
            <a:pPr algn="l" rtl="0"/>
            <a:r>
              <a:rPr lang="en-US" sz="4800" b="1" kern="1200" dirty="0">
                <a:ln w="10541" cmpd="sng">
                  <a:solidFill>
                    <a:srgbClr val="4F81BD">
                      <a:shade val="88000"/>
                      <a:satMod val="110000"/>
                    </a:srgbClr>
                  </a:solidFill>
                  <a:prstDash val="solid"/>
                </a:ln>
                <a:solidFill>
                  <a:srgbClr val="2B7589"/>
                </a:solidFill>
                <a:latin typeface="Calibri"/>
                <a:ea typeface="+mn-ea"/>
                <a:cs typeface="+mn-cs"/>
              </a:rPr>
              <a:t>ANY  QUESTIONS???</a:t>
            </a:r>
          </a:p>
          <a:p>
            <a:pPr algn="ctr" rtl="0"/>
            <a:r>
              <a:rPr lang="en-US" sz="4800" b="1" kern="1200" dirty="0">
                <a:ln w="10541" cmpd="sng">
                  <a:solidFill>
                    <a:srgbClr val="4F81BD">
                      <a:shade val="88000"/>
                      <a:satMod val="110000"/>
                    </a:srgbClr>
                  </a:solidFill>
                  <a:prstDash val="solid"/>
                </a:ln>
                <a:solidFill>
                  <a:srgbClr val="2B7589"/>
                </a:solidFill>
                <a:latin typeface="Calibri"/>
                <a:ea typeface="+mn-ea"/>
                <a:cs typeface="+mn-cs"/>
              </a:rPr>
              <a:t>comments...</a:t>
            </a:r>
          </a:p>
        </p:txBody>
      </p:sp>
      <p:pic>
        <p:nvPicPr>
          <p:cNvPr id="4" name="Picture 3">
            <a:extLst>
              <a:ext uri="{FF2B5EF4-FFF2-40B4-BE49-F238E27FC236}">
                <a16:creationId xmlns:a16="http://schemas.microsoft.com/office/drawing/2014/main" id="{46C8E74F-C76B-0F7E-65EB-01C7FB0AC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158" y="2514600"/>
            <a:ext cx="5377684"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B7CE3312-8015-B1F8-3815-2D3DA8B750BC}"/>
              </a:ext>
            </a:extLst>
          </p:cNvPr>
          <p:cNvSpPr txBox="1"/>
          <p:nvPr/>
        </p:nvSpPr>
        <p:spPr>
          <a:xfrm>
            <a:off x="3375068" y="5410200"/>
            <a:ext cx="2617076" cy="584775"/>
          </a:xfrm>
          <a:prstGeom prst="rect">
            <a:avLst/>
          </a:prstGeom>
          <a:noFill/>
        </p:spPr>
        <p:txBody>
          <a:bodyPr wrap="square" rtlCol="0">
            <a:spAutoFit/>
          </a:bodyPr>
          <a:lstStyle/>
          <a:p>
            <a:pPr algn="ctr" rtl="0"/>
            <a:r>
              <a:rPr lang="en-US" sz="3200" b="1" kern="1200" dirty="0">
                <a:ln w="10541" cmpd="sng">
                  <a:solidFill>
                    <a:srgbClr val="4F81BD">
                      <a:shade val="88000"/>
                      <a:satMod val="110000"/>
                    </a:srgbClr>
                  </a:solidFill>
                  <a:prstDash val="solid"/>
                </a:ln>
                <a:solidFill>
                  <a:srgbClr val="1F497D"/>
                </a:solidFill>
                <a:latin typeface="Calibri"/>
                <a:ea typeface="+mn-ea"/>
                <a:cs typeface="+mn-cs"/>
              </a:rPr>
              <a:t>Thank You</a:t>
            </a:r>
          </a:p>
        </p:txBody>
      </p:sp>
    </p:spTree>
    <p:extLst>
      <p:ext uri="{BB962C8B-B14F-4D97-AF65-F5344CB8AC3E}">
        <p14:creationId xmlns:p14="http://schemas.microsoft.com/office/powerpoint/2010/main" val="107803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FA87A1-2843-6F5D-33B3-4E997DF600D3}"/>
              </a:ext>
            </a:extLst>
          </p:cNvPr>
          <p:cNvSpPr txBox="1"/>
          <p:nvPr/>
        </p:nvSpPr>
        <p:spPr>
          <a:xfrm>
            <a:off x="914400" y="4267200"/>
            <a:ext cx="7391400" cy="2031325"/>
          </a:xfrm>
          <a:prstGeom prst="rect">
            <a:avLst/>
          </a:prstGeom>
          <a:noFill/>
        </p:spPr>
        <p:txBody>
          <a:bodyPr wrap="square">
            <a:spAutoFit/>
          </a:bodyPr>
          <a:lstStyle/>
          <a:p>
            <a:pPr algn="ctr"/>
            <a:r>
              <a:rPr kumimoji="0" lang="en-US" sz="2700" b="0" i="0" u="none" strike="noStrike" kern="1200" cap="none" spc="0" normalizeH="0" baseline="0" noProof="0" dirty="0">
                <a:ln>
                  <a:noFill/>
                </a:ln>
                <a:solidFill>
                  <a:prstClr val="black"/>
                </a:solidFill>
                <a:effectLst/>
                <a:uLnTx/>
                <a:uFillTx/>
                <a:latin typeface="Calibri"/>
                <a:ea typeface="+mj-ea"/>
                <a:cs typeface="+mj-cs"/>
              </a:rPr>
              <a:t>Tonia Rohlfs, Compliance Manager</a:t>
            </a:r>
          </a:p>
          <a:p>
            <a:pPr algn="ctr"/>
            <a:r>
              <a:rPr lang="en-US" sz="2700" kern="1200" dirty="0">
                <a:solidFill>
                  <a:prstClr val="black"/>
                </a:solidFill>
                <a:latin typeface="Calibri"/>
                <a:ea typeface="+mj-ea"/>
                <a:cs typeface="+mj-cs"/>
                <a:hlinkClick r:id="rId2"/>
              </a:rPr>
              <a:t>Tonia@rthawkhousing.com</a:t>
            </a:r>
            <a:endParaRPr lang="en-US" sz="2700" kern="1200" dirty="0">
              <a:solidFill>
                <a:prstClr val="black"/>
              </a:solidFill>
              <a:latin typeface="Calibri"/>
              <a:ea typeface="+mj-ea"/>
              <a:cs typeface="+mj-cs"/>
            </a:endParaRPr>
          </a:p>
          <a:p>
            <a:pPr algn="ctr"/>
            <a:r>
              <a:rPr lang="en-US" sz="2700" kern="1200" dirty="0">
                <a:solidFill>
                  <a:prstClr val="black"/>
                </a:solidFill>
                <a:latin typeface="Calibri"/>
                <a:ea typeface="+mj-ea"/>
                <a:cs typeface="+mj-cs"/>
                <a:hlinkClick r:id="rId2"/>
              </a:rPr>
              <a:t>compliance@rthawkhousing.com</a:t>
            </a:r>
            <a:endParaRPr lang="en-US" sz="2700" kern="1200" dirty="0">
              <a:solidFill>
                <a:prstClr val="black"/>
              </a:solidFill>
              <a:latin typeface="Calibri"/>
              <a:ea typeface="+mj-ea"/>
              <a:cs typeface="+mj-cs"/>
            </a:endParaRPr>
          </a:p>
          <a:p>
            <a:pPr algn="ctr"/>
            <a:r>
              <a:rPr kumimoji="0" lang="en-US" sz="2700" b="0" i="0" u="none" strike="noStrike" kern="1200" cap="none" spc="0" normalizeH="0" baseline="0" noProof="0" dirty="0">
                <a:ln>
                  <a:noFill/>
                </a:ln>
                <a:solidFill>
                  <a:prstClr val="black"/>
                </a:solidFill>
                <a:effectLst/>
                <a:uLnTx/>
                <a:uFillTx/>
                <a:latin typeface="Calibri"/>
                <a:ea typeface="+mj-ea"/>
                <a:cs typeface="+mj-cs"/>
              </a:rPr>
              <a:t>727-810-4526</a:t>
            </a:r>
            <a:br>
              <a:rPr kumimoji="0" lang="en-US" sz="4400" b="0" i="0" u="none" strike="noStrike" kern="1200" cap="none" spc="0" normalizeH="0" baseline="0" noProof="0" dirty="0">
                <a:ln>
                  <a:noFill/>
                </a:ln>
                <a:solidFill>
                  <a:prstClr val="black"/>
                </a:solidFill>
                <a:effectLst/>
                <a:uLnTx/>
                <a:uFillTx/>
                <a:latin typeface="Calibri"/>
                <a:ea typeface="+mj-ea"/>
                <a:cs typeface="+mj-cs"/>
              </a:rPr>
            </a:br>
            <a:endParaRPr lang="en-US" dirty="0"/>
          </a:p>
        </p:txBody>
      </p:sp>
    </p:spTree>
    <p:extLst>
      <p:ext uri="{BB962C8B-B14F-4D97-AF65-F5344CB8AC3E}">
        <p14:creationId xmlns:p14="http://schemas.microsoft.com/office/powerpoint/2010/main" val="1135211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5715DB-CF78-D8ED-6004-057CAA08A0D7}"/>
              </a:ext>
            </a:extLst>
          </p:cNvPr>
          <p:cNvSpPr>
            <a:spLocks noGrp="1"/>
          </p:cNvSpPr>
          <p:nvPr>
            <p:ph idx="4294967295"/>
          </p:nvPr>
        </p:nvSpPr>
        <p:spPr>
          <a:xfrm>
            <a:off x="762000" y="457200"/>
            <a:ext cx="8534400" cy="6172200"/>
          </a:xfrm>
        </p:spPr>
        <p:txBody>
          <a:bodyPr>
            <a:normAutofit fontScale="92500" lnSpcReduction="20000"/>
          </a:bodyPr>
          <a:lstStyle/>
          <a:p>
            <a:r>
              <a:rPr lang="en-US" sz="2400" b="1" dirty="0"/>
              <a:t>OUR OWNERSHIP</a:t>
            </a:r>
          </a:p>
          <a:p>
            <a:pPr marL="457200" indent="-274320">
              <a:buFont typeface="Wingdings" panose="05000000000000000000" pitchFamily="2" charset="2"/>
              <a:buChar char="v"/>
            </a:pPr>
            <a:r>
              <a:rPr lang="en-US" sz="2400" dirty="0"/>
              <a:t>Wilbur Red Tomahawk, Owner (Standing Rock Sioux)</a:t>
            </a:r>
          </a:p>
          <a:p>
            <a:pPr marL="457200" indent="-274320">
              <a:buFont typeface="Wingdings" panose="05000000000000000000" pitchFamily="2" charset="2"/>
              <a:buChar char="v"/>
            </a:pPr>
            <a:r>
              <a:rPr lang="en-US" sz="2400" dirty="0"/>
              <a:t>100% Native American owned small business</a:t>
            </a:r>
          </a:p>
          <a:p>
            <a:pPr marL="457200" indent="-274320">
              <a:buFont typeface="Wingdings" panose="05000000000000000000" pitchFamily="2" charset="2"/>
              <a:buChar char="v"/>
            </a:pPr>
            <a:r>
              <a:rPr lang="en-US" sz="2400" dirty="0"/>
              <a:t>Tribally Chartered / TERO Certified</a:t>
            </a:r>
          </a:p>
          <a:p>
            <a:pPr>
              <a:lnSpc>
                <a:spcPts val="1200"/>
              </a:lnSpc>
            </a:pPr>
            <a:endParaRPr lang="en-US" sz="2400" dirty="0"/>
          </a:p>
          <a:p>
            <a:r>
              <a:rPr lang="en-US" sz="2400" b="1" dirty="0"/>
              <a:t>OUR SERVICES</a:t>
            </a:r>
          </a:p>
          <a:p>
            <a:pPr marL="457200" indent="-274320">
              <a:buFont typeface="Wingdings" panose="05000000000000000000" pitchFamily="2" charset="2"/>
              <a:buChar char="v"/>
            </a:pPr>
            <a:r>
              <a:rPr lang="en-US" sz="2400" dirty="0"/>
              <a:t>Housing Development Finance </a:t>
            </a:r>
          </a:p>
          <a:p>
            <a:pPr marL="457200" indent="-274320">
              <a:buFont typeface="Wingdings" panose="05000000000000000000" pitchFamily="2" charset="2"/>
              <a:buChar char="v"/>
            </a:pPr>
            <a:r>
              <a:rPr lang="en-US" sz="2400" dirty="0"/>
              <a:t>Compliance / Asset Management </a:t>
            </a:r>
          </a:p>
          <a:p>
            <a:pPr marL="457200" indent="-274320">
              <a:buFont typeface="Wingdings" panose="05000000000000000000" pitchFamily="2" charset="2"/>
              <a:buChar char="v"/>
            </a:pPr>
            <a:r>
              <a:rPr lang="en-US" sz="2400" dirty="0"/>
              <a:t>Training / Technical Assistance</a:t>
            </a:r>
          </a:p>
          <a:p>
            <a:pPr marL="457200" indent="-274320">
              <a:buFont typeface="Wingdings" panose="05000000000000000000" pitchFamily="2" charset="2"/>
              <a:buChar char="v"/>
            </a:pPr>
            <a:endParaRPr lang="en-US" sz="2200" dirty="0"/>
          </a:p>
          <a:p>
            <a:pPr marL="457200" lvl="0" indent="-457200">
              <a:spcBef>
                <a:spcPct val="20000"/>
              </a:spcBef>
              <a:buFont typeface="Wingdings" panose="05000000000000000000" pitchFamily="2" charset="2"/>
              <a:buChar char="v"/>
            </a:pPr>
            <a:r>
              <a:rPr lang="en-US" sz="2400" dirty="0">
                <a:solidFill>
                  <a:prstClr val="black"/>
                </a:solidFill>
              </a:rPr>
              <a:t>RTHawk Housing Alliance LLC (RTHawk), provides professional consulting services for Tribes and Tribal Housing Authorities</a:t>
            </a:r>
          </a:p>
          <a:p>
            <a:pPr lvl="0">
              <a:lnSpc>
                <a:spcPts val="1200"/>
              </a:lnSpc>
              <a:spcBef>
                <a:spcPct val="20000"/>
              </a:spcBef>
            </a:pPr>
            <a:endParaRPr lang="en-US" sz="2400" dirty="0">
              <a:solidFill>
                <a:prstClr val="black"/>
              </a:solidFill>
            </a:endParaRPr>
          </a:p>
          <a:p>
            <a:pPr marL="457200" lvl="0" indent="-457200">
              <a:spcBef>
                <a:spcPct val="20000"/>
              </a:spcBef>
              <a:buFont typeface="Wingdings" panose="05000000000000000000" pitchFamily="2" charset="2"/>
              <a:buChar char="v"/>
            </a:pPr>
            <a:r>
              <a:rPr lang="en-US" sz="2400" dirty="0">
                <a:solidFill>
                  <a:prstClr val="black"/>
                </a:solidFill>
              </a:rPr>
              <a:t>We are a relationship-driven firm with a unique approach &amp; understanding of our Indian Country clients and projects</a:t>
            </a:r>
          </a:p>
          <a:p>
            <a:pPr lvl="0">
              <a:lnSpc>
                <a:spcPts val="1200"/>
              </a:lnSpc>
              <a:spcBef>
                <a:spcPct val="20000"/>
              </a:spcBef>
            </a:pPr>
            <a:endParaRPr lang="en-US" sz="2400" dirty="0">
              <a:solidFill>
                <a:prstClr val="black"/>
              </a:solidFill>
            </a:endParaRPr>
          </a:p>
          <a:p>
            <a:pPr marL="457200" lvl="0" indent="-457200">
              <a:spcBef>
                <a:spcPct val="20000"/>
              </a:spcBef>
              <a:buFont typeface="Wingdings" panose="05000000000000000000" pitchFamily="2" charset="2"/>
              <a:buChar char="v"/>
            </a:pPr>
            <a:r>
              <a:rPr lang="en-US" sz="2400" dirty="0">
                <a:solidFill>
                  <a:prstClr val="black"/>
                </a:solidFill>
              </a:rPr>
              <a:t>Our staff specializes in utilizing the Low-Income Housing Tax </a:t>
            </a:r>
          </a:p>
          <a:p>
            <a:pPr marL="457200" lvl="1" indent="0">
              <a:spcBef>
                <a:spcPct val="20000"/>
              </a:spcBef>
              <a:buNone/>
            </a:pPr>
            <a:r>
              <a:rPr lang="en-US" sz="2200" dirty="0">
                <a:solidFill>
                  <a:prstClr val="black"/>
                </a:solidFill>
              </a:rPr>
              <a:t>Credit (LIHTC</a:t>
            </a:r>
            <a:r>
              <a:rPr lang="en-US" dirty="0">
                <a:solidFill>
                  <a:prstClr val="black"/>
                </a:solidFill>
              </a:rPr>
              <a:t>) program as the primary funding source for                                                                                                                                                                     acquisition/rehab and new construction projects </a:t>
            </a:r>
          </a:p>
          <a:p>
            <a:endParaRPr lang="en-US" dirty="0"/>
          </a:p>
        </p:txBody>
      </p:sp>
    </p:spTree>
    <p:extLst>
      <p:ext uri="{BB962C8B-B14F-4D97-AF65-F5344CB8AC3E}">
        <p14:creationId xmlns:p14="http://schemas.microsoft.com/office/powerpoint/2010/main" val="2705619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38443D6E-21F1-D29E-3A21-AABA454838B0}"/>
              </a:ext>
            </a:extLst>
          </p:cNvPr>
          <p:cNvSpPr txBox="1">
            <a:spLocks noChangeArrowheads="1"/>
          </p:cNvSpPr>
          <p:nvPr/>
        </p:nvSpPr>
        <p:spPr bwMode="auto">
          <a:xfrm>
            <a:off x="0" y="348297"/>
            <a:ext cx="9144000" cy="102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37931725" indent="-37474525" defTabSz="45720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lnSpc>
                <a:spcPts val="3600"/>
              </a:lnSpc>
              <a:spcBef>
                <a:spcPct val="0"/>
              </a:spcBef>
              <a:buFontTx/>
              <a:buNone/>
            </a:pPr>
            <a:r>
              <a:rPr lang="en-US" altLang="en-US" dirty="0">
                <a:solidFill>
                  <a:srgbClr val="8A1D03"/>
                </a:solidFill>
              </a:rPr>
              <a:t>     Housing Opportunity Through Modernization Act</a:t>
            </a:r>
            <a:endParaRPr lang="en-US" altLang="en-US" sz="3600" dirty="0">
              <a:solidFill>
                <a:srgbClr val="8A1D03"/>
              </a:solidFill>
              <a:cs typeface="Aharoni" panose="02010803020104030203" pitchFamily="2" charset="-79"/>
            </a:endParaRPr>
          </a:p>
          <a:p>
            <a:pPr algn="ctr" eaLnBrk="1" hangingPunct="1">
              <a:lnSpc>
                <a:spcPts val="3600"/>
              </a:lnSpc>
              <a:spcBef>
                <a:spcPct val="0"/>
              </a:spcBef>
              <a:buFontTx/>
              <a:buNone/>
            </a:pPr>
            <a:r>
              <a:rPr lang="en-US" altLang="en-US" sz="3600" spc="300" dirty="0">
                <a:solidFill>
                  <a:srgbClr val="8A1D03"/>
                </a:solidFill>
                <a:latin typeface="+mj-lt"/>
                <a:cs typeface="Aharoni" panose="02010803020104030203" pitchFamily="2" charset="-79"/>
              </a:rPr>
              <a:t>HOTMA</a:t>
            </a:r>
          </a:p>
        </p:txBody>
      </p:sp>
      <p:sp>
        <p:nvSpPr>
          <p:cNvPr id="5" name="Content Placeholder 4">
            <a:extLst>
              <a:ext uri="{FF2B5EF4-FFF2-40B4-BE49-F238E27FC236}">
                <a16:creationId xmlns:a16="http://schemas.microsoft.com/office/drawing/2014/main" id="{8E536E7F-69E3-79A7-CAEE-76089CACDCF9}"/>
              </a:ext>
            </a:extLst>
          </p:cNvPr>
          <p:cNvSpPr>
            <a:spLocks noGrp="1"/>
          </p:cNvSpPr>
          <p:nvPr>
            <p:ph idx="4294967295"/>
          </p:nvPr>
        </p:nvSpPr>
        <p:spPr>
          <a:xfrm>
            <a:off x="628650" y="1825625"/>
            <a:ext cx="7886700" cy="4724370"/>
          </a:xfrm>
          <a:prstGeom prst="rect">
            <a:avLst/>
          </a:prstGeom>
        </p:spPr>
        <p:txBody>
          <a:bodyPr wrap="square">
            <a:spAutoFit/>
          </a:bodyPr>
          <a:lstStyle/>
          <a:p>
            <a:pPr marL="285750" indent="-285750" eaLnBrk="1" hangingPunct="1">
              <a:lnSpc>
                <a:spcPct val="110000"/>
              </a:lnSpc>
              <a:buFont typeface="Arial" panose="020B0604020202020204" pitchFamily="34" charset="0"/>
              <a:buChar char="•"/>
              <a:defRPr/>
            </a:pPr>
            <a:r>
              <a:rPr lang="en-US" sz="2400" dirty="0">
                <a:latin typeface="+mn-lt"/>
                <a:ea typeface="MS PGothic" panose="020B0600070205080204" pitchFamily="34" charset="-128"/>
              </a:rPr>
              <a:t>HOTMA was signed into law by President Obama </a:t>
            </a:r>
            <a:r>
              <a:rPr lang="en-US" sz="2400" dirty="0">
                <a:ea typeface="MS PGothic" panose="020B0600070205080204" pitchFamily="34" charset="-128"/>
              </a:rPr>
              <a:t>on July 29, 2016. Some of the provisions were effective upon enactment, however, other changes could only become effective after HUD issued published draft rules for comment and final proposed rules.</a:t>
            </a:r>
            <a:endParaRPr lang="en-US" sz="2400" dirty="0">
              <a:latin typeface="+mn-lt"/>
              <a:ea typeface="MS PGothic" panose="020B0600070205080204" pitchFamily="34" charset="-128"/>
            </a:endParaRPr>
          </a:p>
          <a:p>
            <a:pPr marL="285750" indent="-285750" eaLnBrk="1" hangingPunct="1">
              <a:lnSpc>
                <a:spcPct val="100000"/>
              </a:lnSpc>
              <a:buFont typeface="Arial" panose="020B0604020202020204" pitchFamily="34" charset="0"/>
              <a:buChar char="•"/>
              <a:defRPr/>
            </a:pPr>
            <a:r>
              <a:rPr lang="en-US" sz="2400" dirty="0">
                <a:latin typeface="+mn-lt"/>
                <a:ea typeface="MS PGothic" panose="020B0600070205080204" pitchFamily="34" charset="-128"/>
              </a:rPr>
              <a:t>In September of 2019, HUD published a proposed rule implementing the remaining provisions. </a:t>
            </a:r>
          </a:p>
          <a:p>
            <a:pPr marL="285750" indent="-285750" eaLnBrk="1" hangingPunct="1">
              <a:lnSpc>
                <a:spcPct val="100000"/>
              </a:lnSpc>
              <a:buFont typeface="Arial" panose="020B0604020202020204" pitchFamily="34" charset="0"/>
              <a:buChar char="•"/>
              <a:defRPr/>
            </a:pPr>
            <a:r>
              <a:rPr lang="en-US" sz="2400" dirty="0">
                <a:latin typeface="+mn-lt"/>
                <a:ea typeface="MS PGothic" panose="020B0600070205080204" pitchFamily="34" charset="-128"/>
              </a:rPr>
              <a:t>In January 2023, HUD published the final rule implementing HOTMA changes in the regulations found in 24 CFR Part 5.</a:t>
            </a:r>
          </a:p>
          <a:p>
            <a:pPr marL="285750" indent="-285750" eaLnBrk="1" hangingPunct="1">
              <a:lnSpc>
                <a:spcPct val="100000"/>
              </a:lnSpc>
              <a:buFont typeface="Arial" panose="020B0604020202020204" pitchFamily="34" charset="0"/>
              <a:buChar char="•"/>
              <a:defRPr/>
            </a:pPr>
            <a:endParaRPr lang="en-US" sz="2400" b="1" dirty="0">
              <a:latin typeface="+mn-lt"/>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92145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AEC686D-3AF8-BD58-2511-AA86AFAEDBFB}"/>
              </a:ext>
            </a:extLst>
          </p:cNvPr>
          <p:cNvSpPr txBox="1">
            <a:spLocks/>
          </p:cNvSpPr>
          <p:nvPr/>
        </p:nvSpPr>
        <p:spPr>
          <a:xfrm>
            <a:off x="381000" y="1066800"/>
            <a:ext cx="8229600" cy="5257800"/>
          </a:xfrm>
          <a:prstGeom prst="rect">
            <a:avLst/>
          </a:prstGeom>
        </p:spPr>
        <p:txBody>
          <a:bodyPr vert="horz" lIns="91440" tIns="45720" rIns="91440" bIns="45720" rtlCol="0" anchor="ctr">
            <a:normAutofit/>
          </a:bodyPr>
          <a:lstStyle>
            <a:defPPr>
              <a:defRPr kern="0"/>
            </a:defPPr>
            <a:lvl1pPr algn="l">
              <a:defRPr sz="1200">
                <a:solidFill>
                  <a:schemeClr val="tx1">
                    <a:tint val="82000"/>
                  </a:schemeClr>
                </a:solidFill>
              </a:defRPr>
            </a:lvl1pPr>
          </a:lstStyle>
          <a:p>
            <a:r>
              <a:rPr lang="en-US" sz="2600" dirty="0">
                <a:solidFill>
                  <a:schemeClr val="tx1"/>
                </a:solidFill>
                <a:latin typeface="+mn-lt"/>
              </a:rPr>
              <a:t>HOTMA makes numerous changes to statutes governing HUD’s rental assistance programs, including sections 3, 8, and 16 of the United States Housing Act of 1937. </a:t>
            </a:r>
          </a:p>
          <a:p>
            <a:endParaRPr lang="en-US" sz="2600" dirty="0">
              <a:solidFill>
                <a:schemeClr val="tx1"/>
              </a:solidFill>
              <a:latin typeface="+mn-lt"/>
            </a:endParaRPr>
          </a:p>
          <a:p>
            <a:r>
              <a:rPr lang="en-US" sz="2600" dirty="0">
                <a:solidFill>
                  <a:schemeClr val="tx1"/>
                </a:solidFill>
                <a:latin typeface="+mn-lt"/>
              </a:rPr>
              <a:t>Many of the statutory provisions in HOTMA are intended to streamline administrative processes and reduce burdens on public housing agencies (PHAs) and private owners. On September 17, 2019, HUD issued a proposed rule to implement Sections 102, 103 (applies to public housing only), and 104 of HOTMA. </a:t>
            </a:r>
          </a:p>
        </p:txBody>
      </p:sp>
      <p:sp>
        <p:nvSpPr>
          <p:cNvPr id="4" name="TextBox 3">
            <a:extLst>
              <a:ext uri="{FF2B5EF4-FFF2-40B4-BE49-F238E27FC236}">
                <a16:creationId xmlns:a16="http://schemas.microsoft.com/office/drawing/2014/main" id="{B7C11ED9-5E6D-1B45-F03D-7F73A21F178A}"/>
              </a:ext>
            </a:extLst>
          </p:cNvPr>
          <p:cNvSpPr txBox="1"/>
          <p:nvPr/>
        </p:nvSpPr>
        <p:spPr>
          <a:xfrm>
            <a:off x="1676400" y="55543"/>
            <a:ext cx="6629400" cy="954107"/>
          </a:xfrm>
          <a:prstGeom prst="rect">
            <a:avLst/>
          </a:prstGeom>
          <a:noFill/>
        </p:spPr>
        <p:txBody>
          <a:bodyPr wrap="square">
            <a:spAutoFit/>
          </a:bodyPr>
          <a:lstStyle/>
          <a:p>
            <a:pPr algn="ctr"/>
            <a:r>
              <a:rPr lang="en-US" sz="2800" b="1" dirty="0">
                <a:solidFill>
                  <a:schemeClr val="accent1"/>
                </a:solidFill>
              </a:rPr>
              <a:t>Housing Opportunity Through Modernization Act of 2016 (HOTMA)</a:t>
            </a:r>
          </a:p>
        </p:txBody>
      </p:sp>
    </p:spTree>
    <p:extLst>
      <p:ext uri="{BB962C8B-B14F-4D97-AF65-F5344CB8AC3E}">
        <p14:creationId xmlns:p14="http://schemas.microsoft.com/office/powerpoint/2010/main" val="1629316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2BA5B0-CB1A-44A7-19B9-0BD019740118}"/>
              </a:ext>
            </a:extLst>
          </p:cNvPr>
          <p:cNvSpPr txBox="1"/>
          <p:nvPr/>
        </p:nvSpPr>
        <p:spPr>
          <a:xfrm>
            <a:off x="762000" y="76200"/>
            <a:ext cx="8001000" cy="954107"/>
          </a:xfrm>
          <a:prstGeom prst="rect">
            <a:avLst/>
          </a:prstGeom>
          <a:noFill/>
        </p:spPr>
        <p:txBody>
          <a:bodyPr wrap="square">
            <a:spAutoFit/>
          </a:bodyPr>
          <a:lstStyle/>
          <a:p>
            <a:pPr algn="ctr"/>
            <a:r>
              <a:rPr lang="en-US" sz="2800" b="1" dirty="0">
                <a:solidFill>
                  <a:schemeClr val="accent1"/>
                </a:solidFill>
              </a:rPr>
              <a:t>Housing Opportunity Through </a:t>
            </a:r>
          </a:p>
          <a:p>
            <a:pPr algn="ctr"/>
            <a:r>
              <a:rPr lang="en-US" sz="2800" b="1" dirty="0">
                <a:solidFill>
                  <a:schemeClr val="accent1"/>
                </a:solidFill>
              </a:rPr>
              <a:t>Modernization Act of 2016 (HOTMA) (Cont’d)</a:t>
            </a:r>
          </a:p>
        </p:txBody>
      </p:sp>
      <p:sp>
        <p:nvSpPr>
          <p:cNvPr id="5" name="TextBox 4">
            <a:extLst>
              <a:ext uri="{FF2B5EF4-FFF2-40B4-BE49-F238E27FC236}">
                <a16:creationId xmlns:a16="http://schemas.microsoft.com/office/drawing/2014/main" id="{BEA35589-F6DB-5605-D6E3-6A20EBF897F8}"/>
              </a:ext>
            </a:extLst>
          </p:cNvPr>
          <p:cNvSpPr txBox="1"/>
          <p:nvPr/>
        </p:nvSpPr>
        <p:spPr>
          <a:xfrm>
            <a:off x="457200" y="990600"/>
            <a:ext cx="8382000" cy="2308324"/>
          </a:xfrm>
          <a:prstGeom prst="rect">
            <a:avLst/>
          </a:prstGeom>
          <a:noFill/>
        </p:spPr>
        <p:txBody>
          <a:bodyPr wrap="square">
            <a:spAutoFit/>
          </a:bodyPr>
          <a:lstStyle/>
          <a:p>
            <a:r>
              <a:rPr lang="en-US" sz="1800" dirty="0">
                <a:solidFill>
                  <a:schemeClr val="tx1"/>
                </a:solidFill>
                <a:latin typeface="+mn-lt"/>
              </a:rPr>
              <a:t>On September 29, 2023, HUD published Notice H 2023-10 “Implementation Guidance: Section 102 and 104 of the Housing Opportunity Through Modernization Act of 2016 (HOTMA).” Please see the Highlights of the Final Rule Implementation.</a:t>
            </a:r>
          </a:p>
          <a:p>
            <a:endParaRPr lang="en-US" dirty="0">
              <a:solidFill>
                <a:schemeClr val="tx1"/>
              </a:solidFill>
              <a:latin typeface="+mn-lt"/>
            </a:endParaRPr>
          </a:p>
          <a:p>
            <a:r>
              <a:rPr lang="en-US" sz="1800" dirty="0">
                <a:solidFill>
                  <a:schemeClr val="tx1"/>
                </a:solidFill>
                <a:latin typeface="+mn-lt"/>
              </a:rPr>
              <a:t>This notice addresses effective dates, compliance, and required updates to owner/agent policies and procedures. This notice also provides guidance on implementing the changes resulting from HOTMA. This notice also includes the following ten (10) attachments: </a:t>
            </a:r>
          </a:p>
        </p:txBody>
      </p:sp>
      <p:sp>
        <p:nvSpPr>
          <p:cNvPr id="2" name="TextBox 1">
            <a:extLst>
              <a:ext uri="{FF2B5EF4-FFF2-40B4-BE49-F238E27FC236}">
                <a16:creationId xmlns:a16="http://schemas.microsoft.com/office/drawing/2014/main" id="{44C6F2C1-048B-FD56-640C-8AA746B10F3E}"/>
              </a:ext>
            </a:extLst>
          </p:cNvPr>
          <p:cNvSpPr txBox="1"/>
          <p:nvPr/>
        </p:nvSpPr>
        <p:spPr>
          <a:xfrm>
            <a:off x="762851" y="3325276"/>
            <a:ext cx="4076700" cy="3035383"/>
          </a:xfrm>
          <a:prstGeom prst="rect">
            <a:avLst/>
          </a:prstGeom>
          <a:noFill/>
        </p:spPr>
        <p:txBody>
          <a:bodyPr wrap="square" rtlCol="0">
            <a:spAutoFit/>
          </a:bodyPr>
          <a:lstStyle/>
          <a:p>
            <a:pPr marL="285750" marR="0" indent="-285750">
              <a:lnSpc>
                <a:spcPct val="115000"/>
              </a:lnSpc>
              <a:spcBef>
                <a:spcPts val="0"/>
              </a:spcBef>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Attachment A: Asset Limitation</a:t>
            </a:r>
          </a:p>
          <a:p>
            <a:pPr marL="285750" marR="0" indent="-285750">
              <a:lnSpc>
                <a:spcPct val="115000"/>
              </a:lnSpc>
              <a:spcBef>
                <a:spcPts val="0"/>
              </a:spcBef>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Attachment B: Calculating Income</a:t>
            </a:r>
          </a:p>
          <a:p>
            <a:pPr marL="285750" marR="0" indent="-285750">
              <a:lnSpc>
                <a:spcPct val="115000"/>
              </a:lnSpc>
              <a:spcBef>
                <a:spcPts val="0"/>
              </a:spcBef>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Attachment C: Deductions and Expenses</a:t>
            </a:r>
          </a:p>
          <a:p>
            <a:pPr marL="285750" marR="0" indent="-285750">
              <a:lnSpc>
                <a:spcPct val="115000"/>
              </a:lnSpc>
              <a:spcBef>
                <a:spcPts val="0"/>
              </a:spcBef>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Attachment D: Applicable Fair Housing &amp; Civil Rights Requirements</a:t>
            </a:r>
          </a:p>
          <a:p>
            <a:pPr marL="285750" marR="0" indent="-285750">
              <a:lnSpc>
                <a:spcPct val="115000"/>
              </a:lnSpc>
              <a:spcBef>
                <a:spcPts val="0"/>
              </a:spcBef>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Attachment E: Household Composition</a:t>
            </a:r>
          </a:p>
        </p:txBody>
      </p:sp>
      <p:sp>
        <p:nvSpPr>
          <p:cNvPr id="4" name="TextBox 3">
            <a:extLst>
              <a:ext uri="{FF2B5EF4-FFF2-40B4-BE49-F238E27FC236}">
                <a16:creationId xmlns:a16="http://schemas.microsoft.com/office/drawing/2014/main" id="{7795238A-0C62-EC22-1454-A0E2CF9DFE73}"/>
              </a:ext>
            </a:extLst>
          </p:cNvPr>
          <p:cNvSpPr txBox="1"/>
          <p:nvPr/>
        </p:nvSpPr>
        <p:spPr>
          <a:xfrm>
            <a:off x="5029200" y="3325276"/>
            <a:ext cx="3505200" cy="3009542"/>
          </a:xfrm>
          <a:prstGeom prst="rect">
            <a:avLst/>
          </a:prstGeom>
          <a:noFill/>
        </p:spPr>
        <p:txBody>
          <a:bodyPr wrap="square" rtlCol="0">
            <a:spAutoFit/>
          </a:bodyPr>
          <a:lstStyle/>
          <a:p>
            <a:pPr marL="285750" marR="0" indent="-285750">
              <a:lnSpc>
                <a:spcPct val="115000"/>
              </a:lnSpc>
              <a:spcBef>
                <a:spcPts val="0"/>
              </a:spcBef>
              <a:spcAft>
                <a:spcPts val="800"/>
              </a:spcAft>
              <a:buFont typeface="Arial" panose="020B0604020202020204" pitchFamily="34" charset="0"/>
              <a:buChar char="•"/>
            </a:pPr>
            <a:r>
              <a:rPr lang="en-US" kern="100">
                <a:effectLst/>
                <a:latin typeface="Aptos" panose="020B0004020202020204" pitchFamily="34" charset="0"/>
                <a:ea typeface="Aptos" panose="020B0004020202020204" pitchFamily="34" charset="0"/>
                <a:cs typeface="Times New Roman" panose="02020603050405020304" pitchFamily="18" charset="0"/>
              </a:rPr>
              <a:t>Attachment F: Income</a:t>
            </a:r>
          </a:p>
          <a:p>
            <a:pPr marL="285750" marR="0" indent="-285750">
              <a:lnSpc>
                <a:spcPct val="115000"/>
              </a:lnSpc>
              <a:spcBef>
                <a:spcPts val="0"/>
              </a:spcBef>
              <a:spcAft>
                <a:spcPts val="800"/>
              </a:spcAft>
              <a:buFont typeface="Arial" panose="020B0604020202020204" pitchFamily="34" charset="0"/>
              <a:buChar char="•"/>
            </a:pPr>
            <a:r>
              <a:rPr lang="en-US" kern="100">
                <a:effectLst/>
                <a:latin typeface="Aptos" panose="020B0004020202020204" pitchFamily="34" charset="0"/>
                <a:ea typeface="Aptos" panose="020B0004020202020204" pitchFamily="34" charset="0"/>
                <a:cs typeface="Times New Roman" panose="02020603050405020304" pitchFamily="18" charset="0"/>
              </a:rPr>
              <a:t>Attachment G: Income Exclusions</a:t>
            </a:r>
          </a:p>
          <a:p>
            <a:pPr marL="285750" marR="0" indent="-285750">
              <a:lnSpc>
                <a:spcPct val="115000"/>
              </a:lnSpc>
              <a:spcBef>
                <a:spcPts val="0"/>
              </a:spcBef>
              <a:spcAft>
                <a:spcPts val="800"/>
              </a:spcAft>
              <a:buFont typeface="Arial" panose="020B0604020202020204" pitchFamily="34" charset="0"/>
              <a:buChar char="•"/>
            </a:pPr>
            <a:r>
              <a:rPr lang="en-US" kern="100">
                <a:effectLst/>
                <a:latin typeface="Aptos" panose="020B0004020202020204" pitchFamily="34" charset="0"/>
                <a:ea typeface="Aptos" panose="020B0004020202020204" pitchFamily="34" charset="0"/>
                <a:cs typeface="Times New Roman" panose="02020603050405020304" pitchFamily="18" charset="0"/>
              </a:rPr>
              <a:t>Attachment H: Inflationary Adjustments</a:t>
            </a:r>
          </a:p>
          <a:p>
            <a:pPr marL="285750" marR="0" indent="-285750">
              <a:lnSpc>
                <a:spcPct val="115000"/>
              </a:lnSpc>
              <a:spcBef>
                <a:spcPts val="0"/>
              </a:spcBef>
              <a:spcAft>
                <a:spcPts val="800"/>
              </a:spcAft>
              <a:buFont typeface="Arial" panose="020B0604020202020204" pitchFamily="34" charset="0"/>
              <a:buChar char="•"/>
            </a:pPr>
            <a:r>
              <a:rPr lang="en-US" kern="100">
                <a:effectLst/>
                <a:latin typeface="Aptos" panose="020B0004020202020204" pitchFamily="34" charset="0"/>
                <a:ea typeface="Aptos" panose="020B0004020202020204" pitchFamily="34" charset="0"/>
                <a:cs typeface="Times New Roman" panose="02020603050405020304" pitchFamily="18" charset="0"/>
              </a:rPr>
              <a:t>Attachment I: Interim Reexaminations</a:t>
            </a:r>
          </a:p>
          <a:p>
            <a:pPr marL="285750" indent="-285750">
              <a:buFont typeface="Arial" panose="020B0604020202020204" pitchFamily="34" charset="0"/>
              <a:buChar char="•"/>
            </a:pPr>
            <a:r>
              <a:rPr lang="en-US">
                <a:effectLst/>
                <a:latin typeface="Aptos" panose="020B0004020202020204" pitchFamily="34" charset="0"/>
                <a:ea typeface="Aptos" panose="020B0004020202020204" pitchFamily="34" charset="0"/>
                <a:cs typeface="Times New Roman" panose="02020603050405020304" pitchFamily="18" charset="0"/>
              </a:rPr>
              <a:t>Attachment J: Verificatio</a:t>
            </a:r>
            <a:r>
              <a:rPr lang="en-US">
                <a:latin typeface="Aptos" panose="020B0004020202020204" pitchFamily="34" charset="0"/>
                <a:ea typeface="Aptos" panose="020B0004020202020204" pitchFamily="34" charset="0"/>
                <a:cs typeface="Times New Roman" panose="02020603050405020304" pitchFamily="18" charset="0"/>
              </a:rPr>
              <a:t>n</a:t>
            </a:r>
            <a:endParaRPr lang="en-US"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16374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99F5EB-367B-0C5E-015C-1BD782F46628}"/>
              </a:ext>
            </a:extLst>
          </p:cNvPr>
          <p:cNvSpPr txBox="1"/>
          <p:nvPr/>
        </p:nvSpPr>
        <p:spPr>
          <a:xfrm>
            <a:off x="457200" y="1219200"/>
            <a:ext cx="7924800" cy="5262979"/>
          </a:xfrm>
          <a:prstGeom prst="rect">
            <a:avLst/>
          </a:prstGeom>
          <a:noFill/>
        </p:spPr>
        <p:txBody>
          <a:bodyPr wrap="square">
            <a:spAutoFit/>
          </a:bodyPr>
          <a:lstStyle/>
          <a:p>
            <a:pPr marL="342900" indent="-342900">
              <a:buFont typeface="Arial" panose="020B0604020202020204" pitchFamily="34" charset="0"/>
              <a:buChar char="•"/>
            </a:pPr>
            <a:r>
              <a:rPr lang="en-US" sz="2400" dirty="0"/>
              <a:t>HOTMA establishes new income exclusions, including payments related to civil rights settlements or judgments, veterans aid and attendance income, loan proceeds (such from student loans, car loans, etc.), distributions of principal from irrevocable trusts (including special needs trusts), non-monetary in-kind donations from a food bank or similar organization, and State or Tribal kinship or guardianship care payments. Please see the final rule for the full list of income exclusions.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“temporary, nonrecurring, or sporadic income (including gifts)” exclusion is replaced with an exclusion for “nonrecurring income.</a:t>
            </a:r>
          </a:p>
        </p:txBody>
      </p:sp>
      <p:sp>
        <p:nvSpPr>
          <p:cNvPr id="5" name="TextBox 4">
            <a:extLst>
              <a:ext uri="{FF2B5EF4-FFF2-40B4-BE49-F238E27FC236}">
                <a16:creationId xmlns:a16="http://schemas.microsoft.com/office/drawing/2014/main" id="{EE45E190-6166-1010-3803-1B10FF97546C}"/>
              </a:ext>
            </a:extLst>
          </p:cNvPr>
          <p:cNvSpPr txBox="1"/>
          <p:nvPr/>
        </p:nvSpPr>
        <p:spPr>
          <a:xfrm>
            <a:off x="1095375" y="152400"/>
            <a:ext cx="7391400" cy="523220"/>
          </a:xfrm>
          <a:prstGeom prst="rect">
            <a:avLst/>
          </a:prstGeom>
          <a:noFill/>
        </p:spPr>
        <p:txBody>
          <a:bodyPr wrap="square">
            <a:spAutoFit/>
          </a:bodyPr>
          <a:lstStyle/>
          <a:p>
            <a:pPr marL="0" indent="0" algn="ctr">
              <a:buNone/>
            </a:pPr>
            <a:r>
              <a:rPr lang="en-US" sz="2800" dirty="0">
                <a:solidFill>
                  <a:schemeClr val="accent1"/>
                </a:solidFill>
              </a:rPr>
              <a:t>HOTMA Key Changes: Income</a:t>
            </a:r>
          </a:p>
        </p:txBody>
      </p:sp>
    </p:spTree>
    <p:extLst>
      <p:ext uri="{BB962C8B-B14F-4D97-AF65-F5344CB8AC3E}">
        <p14:creationId xmlns:p14="http://schemas.microsoft.com/office/powerpoint/2010/main" val="3538457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0A1DF7C-C781-DC98-69EB-9086FC78CE46}"/>
              </a:ext>
            </a:extLst>
          </p:cNvPr>
          <p:cNvSpPr txBox="1">
            <a:spLocks/>
          </p:cNvSpPr>
          <p:nvPr/>
        </p:nvSpPr>
        <p:spPr>
          <a:xfrm>
            <a:off x="609600" y="990600"/>
            <a:ext cx="8229600" cy="5486400"/>
          </a:xfrm>
          <a:prstGeom prst="rect">
            <a:avLst/>
          </a:prstGeom>
        </p:spPr>
        <p:txBody>
          <a:bodyPr vert="horz" lIns="91440" tIns="45720" rIns="91440" bIns="45720" rtlCol="0" anchor="ctr">
            <a:normAutofit lnSpcReduction="10000"/>
          </a:bodyPr>
          <a:lstStyle>
            <a:defPPr>
              <a:defRPr kern="0"/>
            </a:defPPr>
            <a:lvl1pPr algn="l">
              <a:defRPr sz="1200">
                <a:solidFill>
                  <a:schemeClr val="tx1">
                    <a:tint val="82000"/>
                  </a:schemeClr>
                </a:solidFill>
              </a:defRPr>
            </a:lvl1pPr>
          </a:lstStyle>
          <a:p>
            <a:r>
              <a:rPr lang="en-US" sz="2400" dirty="0">
                <a:solidFill>
                  <a:schemeClr val="tx1"/>
                </a:solidFill>
              </a:rPr>
              <a:t>Incomes of “day laborers”, “independent contractors”, and “seasonal workers” (defined in regulation) are all specifically included in family income.</a:t>
            </a:r>
          </a:p>
          <a:p>
            <a:endParaRPr lang="en-US" sz="2400" dirty="0">
              <a:solidFill>
                <a:schemeClr val="tx1"/>
              </a:solidFill>
            </a:endParaRPr>
          </a:p>
          <a:p>
            <a:r>
              <a:rPr lang="en-US" sz="2400" dirty="0">
                <a:solidFill>
                  <a:schemeClr val="tx1"/>
                </a:solidFill>
              </a:rPr>
              <a:t>Gifts have their own exclusion. Gifts excluded from income are defined as “gifts from holidays, birthdays, or other significant life events or milestones (e.g., wedding gifts, baby showers, anniversaries).”</a:t>
            </a:r>
          </a:p>
          <a:p>
            <a:endParaRPr lang="en-US" sz="2400" dirty="0">
              <a:solidFill>
                <a:schemeClr val="tx1"/>
              </a:solidFill>
            </a:endParaRPr>
          </a:p>
          <a:p>
            <a:r>
              <a:rPr lang="en-US" sz="2400" dirty="0">
                <a:solidFill>
                  <a:schemeClr val="tx1"/>
                </a:solidFill>
              </a:rPr>
              <a:t>Foster adults/children are not counted when determining household income limits for eligibility.</a:t>
            </a:r>
          </a:p>
          <a:p>
            <a:endParaRPr lang="en-US" sz="2400" dirty="0">
              <a:solidFill>
                <a:schemeClr val="tx1"/>
              </a:solidFill>
            </a:endParaRPr>
          </a:p>
          <a:p>
            <a:r>
              <a:rPr lang="en-US" sz="2400" dirty="0">
                <a:solidFill>
                  <a:schemeClr val="tx1"/>
                </a:solidFill>
              </a:rPr>
              <a:t>Income/assets of foster adults/children do not count toward annual income. </a:t>
            </a:r>
            <a:r>
              <a:rPr lang="en-US" sz="2400" b="1" i="1" dirty="0">
                <a:solidFill>
                  <a:schemeClr val="tx1"/>
                </a:solidFill>
              </a:rPr>
              <a:t>Foster adults/children may still be counted for unit size.</a:t>
            </a:r>
          </a:p>
          <a:p>
            <a:endParaRPr lang="en-US" dirty="0"/>
          </a:p>
        </p:txBody>
      </p:sp>
      <p:sp>
        <p:nvSpPr>
          <p:cNvPr id="4" name="TextBox 3">
            <a:extLst>
              <a:ext uri="{FF2B5EF4-FFF2-40B4-BE49-F238E27FC236}">
                <a16:creationId xmlns:a16="http://schemas.microsoft.com/office/drawing/2014/main" id="{350F7B8A-27D3-F314-6865-0CD03FC49223}"/>
              </a:ext>
            </a:extLst>
          </p:cNvPr>
          <p:cNvSpPr txBox="1"/>
          <p:nvPr/>
        </p:nvSpPr>
        <p:spPr>
          <a:xfrm>
            <a:off x="1828800" y="209550"/>
            <a:ext cx="7010400" cy="523220"/>
          </a:xfrm>
          <a:prstGeom prst="rect">
            <a:avLst/>
          </a:prstGeom>
          <a:noFill/>
        </p:spPr>
        <p:txBody>
          <a:bodyPr wrap="square">
            <a:spAutoFit/>
          </a:bodyPr>
          <a:lstStyle/>
          <a:p>
            <a:pPr algn="ctr"/>
            <a:r>
              <a:rPr lang="en-US" sz="2800" dirty="0">
                <a:solidFill>
                  <a:schemeClr val="accent1"/>
                </a:solidFill>
              </a:rPr>
              <a:t>HOTMA Key Changes: Income (cont’d)</a:t>
            </a:r>
            <a:endParaRPr lang="en-US" sz="2800" dirty="0"/>
          </a:p>
        </p:txBody>
      </p:sp>
    </p:spTree>
    <p:extLst>
      <p:ext uri="{BB962C8B-B14F-4D97-AF65-F5344CB8AC3E}">
        <p14:creationId xmlns:p14="http://schemas.microsoft.com/office/powerpoint/2010/main" val="386795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B4450E-0587-20FD-D68E-9040A21737AB}"/>
              </a:ext>
            </a:extLst>
          </p:cNvPr>
          <p:cNvSpPr txBox="1"/>
          <p:nvPr/>
        </p:nvSpPr>
        <p:spPr>
          <a:xfrm>
            <a:off x="1600200" y="228600"/>
            <a:ext cx="7086600" cy="523220"/>
          </a:xfrm>
          <a:prstGeom prst="rect">
            <a:avLst/>
          </a:prstGeom>
          <a:noFill/>
        </p:spPr>
        <p:txBody>
          <a:bodyPr wrap="square">
            <a:spAutoFit/>
          </a:bodyPr>
          <a:lstStyle/>
          <a:p>
            <a:pPr marL="0" indent="0" algn="ctr">
              <a:buNone/>
            </a:pPr>
            <a:r>
              <a:rPr lang="en-US" sz="2800" dirty="0">
                <a:solidFill>
                  <a:schemeClr val="accent1"/>
                </a:solidFill>
              </a:rPr>
              <a:t>HOTMA Key Changes: Net Family Assets</a:t>
            </a:r>
          </a:p>
        </p:txBody>
      </p:sp>
      <p:sp>
        <p:nvSpPr>
          <p:cNvPr id="5" name="TextBox 4">
            <a:extLst>
              <a:ext uri="{FF2B5EF4-FFF2-40B4-BE49-F238E27FC236}">
                <a16:creationId xmlns:a16="http://schemas.microsoft.com/office/drawing/2014/main" id="{52BC318F-C3C2-9EA0-828C-08B761623D87}"/>
              </a:ext>
            </a:extLst>
          </p:cNvPr>
          <p:cNvSpPr txBox="1"/>
          <p:nvPr/>
        </p:nvSpPr>
        <p:spPr>
          <a:xfrm>
            <a:off x="533400" y="1219200"/>
            <a:ext cx="8001000" cy="4524315"/>
          </a:xfrm>
          <a:prstGeom prst="rect">
            <a:avLst/>
          </a:prstGeom>
          <a:noFill/>
        </p:spPr>
        <p:txBody>
          <a:bodyPr wrap="square">
            <a:spAutoFit/>
          </a:bodyPr>
          <a:lstStyle/>
          <a:p>
            <a:pPr marL="342900" indent="-342900">
              <a:buFont typeface="Arial" panose="020B0604020202020204" pitchFamily="34" charset="0"/>
              <a:buChar char="•"/>
            </a:pPr>
            <a:r>
              <a:rPr lang="en-US" sz="2400" dirty="0"/>
              <a:t>HOTMA establishes new exclusions from net family assets, including retirement accounts, federal tax refunds and refundable tax credits (for a period of 12 months after receipt by the family), educational savings accounts, “baby bonds” accounts, irrevocable trusts, and non-necessary personal property with a combined value of $50,000 or less (adjusted annually by inflation) </a:t>
            </a:r>
          </a:p>
          <a:p>
            <a:pPr marL="0" indent="0">
              <a:buNone/>
            </a:pPr>
            <a:endParaRPr lang="en-US" sz="2400" dirty="0"/>
          </a:p>
          <a:p>
            <a:pPr marL="342900" indent="-342900">
              <a:buFont typeface="Arial" panose="020B0604020202020204" pitchFamily="34" charset="0"/>
              <a:buChar char="•"/>
            </a:pPr>
            <a:r>
              <a:rPr lang="en-US" sz="2400" dirty="0"/>
              <a:t>HOTMA raises the imputed asset threshold from $5,000 to $50,000 (adjusted annually by inflation). Asset income is imputed only for those assets where the actual asset income cannot be computed.</a:t>
            </a:r>
          </a:p>
        </p:txBody>
      </p:sp>
    </p:spTree>
    <p:extLst>
      <p:ext uri="{BB962C8B-B14F-4D97-AF65-F5344CB8AC3E}">
        <p14:creationId xmlns:p14="http://schemas.microsoft.com/office/powerpoint/2010/main" val="2018623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12A632010D8842BB8E89EE42825D5A" ma:contentTypeVersion="15" ma:contentTypeDescription="Create a new document." ma:contentTypeScope="" ma:versionID="63a01586038fd131f3d357d11fd66bd8">
  <xsd:schema xmlns:xsd="http://www.w3.org/2001/XMLSchema" xmlns:xs="http://www.w3.org/2001/XMLSchema" xmlns:p="http://schemas.microsoft.com/office/2006/metadata/properties" xmlns:ns2="219f3a21-89b1-4dc0-8828-d5f5af791d9a" xmlns:ns3="2f984d44-e95a-4452-8de4-598bd17228fc" targetNamespace="http://schemas.microsoft.com/office/2006/metadata/properties" ma:root="true" ma:fieldsID="bd5a95204b7e247c004859b2beefb5d4" ns2:_="" ns3:_="">
    <xsd:import namespace="219f3a21-89b1-4dc0-8828-d5f5af791d9a"/>
    <xsd:import namespace="2f984d44-e95a-4452-8de4-598bd17228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f3a21-89b1-4dc0-8828-d5f5af791d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7650a9b-4f68-415a-876d-219319244983"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984d44-e95a-4452-8de4-598bd17228f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8781015-94ac-4963-86a8-ea32ad588e25}" ma:internalName="TaxCatchAll" ma:showField="CatchAllData" ma:web="2f984d44-e95a-4452-8de4-598bd17228f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f984d44-e95a-4452-8de4-598bd17228fc" xsi:nil="true"/>
    <lcf76f155ced4ddcb4097134ff3c332f xmlns="219f3a21-89b1-4dc0-8828-d5f5af791d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9911A50-C6C9-4EFE-A1DA-6B0AEB722A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f3a21-89b1-4dc0-8828-d5f5af791d9a"/>
    <ds:schemaRef ds:uri="2f984d44-e95a-4452-8de4-598bd17228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07B566-BF70-4323-B93E-E27D260A0821}">
  <ds:schemaRefs>
    <ds:schemaRef ds:uri="http://schemas.microsoft.com/sharepoint/v3/contenttype/forms"/>
  </ds:schemaRefs>
</ds:datastoreItem>
</file>

<file path=customXml/itemProps3.xml><?xml version="1.0" encoding="utf-8"?>
<ds:datastoreItem xmlns:ds="http://schemas.openxmlformats.org/officeDocument/2006/customXml" ds:itemID="{704E0615-FF3A-40F3-99D7-A9C5023DF2F0}">
  <ds:schemaRefs>
    <ds:schemaRef ds:uri="http://schemas.microsoft.com/office/infopath/2007/PartnerControls"/>
    <ds:schemaRef ds:uri="http://schemas.microsoft.com/office/2006/metadata/properties"/>
    <ds:schemaRef ds:uri="http://www.w3.org/XML/1998/namespace"/>
    <ds:schemaRef ds:uri="219f3a21-89b1-4dc0-8828-d5f5af791d9a"/>
    <ds:schemaRef ds:uri="http://schemas.microsoft.com/office/2006/documentManagement/types"/>
    <ds:schemaRef ds:uri="http://schemas.openxmlformats.org/package/2006/metadata/core-properties"/>
    <ds:schemaRef ds:uri="http://purl.org/dc/terms/"/>
    <ds:schemaRef ds:uri="2f984d44-e95a-4452-8de4-598bd17228fc"/>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2694</TotalTime>
  <Words>1706</Words>
  <Application>Microsoft Office PowerPoint</Application>
  <PresentationFormat>On-screen Show (4:3)</PresentationFormat>
  <Paragraphs>147</Paragraphs>
  <Slides>24</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vt:i4>
      </vt:variant>
    </vt:vector>
  </HeadingPairs>
  <TitlesOfParts>
    <vt:vector size="35" baseType="lpstr">
      <vt:lpstr>MS PGothic</vt:lpstr>
      <vt:lpstr>Aharoni</vt:lpstr>
      <vt:lpstr>Aptos</vt:lpstr>
      <vt:lpstr>Aptos Display</vt:lpstr>
      <vt:lpstr>Arial</vt:lpstr>
      <vt:lpstr>Calibri</vt:lpstr>
      <vt:lpstr>Wingdings</vt:lpstr>
      <vt:lpstr>Office Theme</vt:lpstr>
      <vt:lpstr>Office Theme</vt:lpstr>
      <vt:lpstr>Custom Design</vt:lpstr>
      <vt:lpstr>Office Theme</vt:lpstr>
      <vt:lpstr>SWTHA - HOTMA and NSPIRE Training September 19,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Inspections</vt:lpstr>
      <vt:lpstr>PowerPoint Presentation</vt:lpstr>
      <vt:lpstr>NSPIRE (cont’d) </vt:lpstr>
      <vt:lpstr>Why NSPIRE? (cont’d)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Mescalero Apache Tribe Housing Department</dc:title>
  <dc:creator>Tonia Rohlfs</dc:creator>
  <cp:lastModifiedBy>Linda Niezgodzki</cp:lastModifiedBy>
  <cp:revision>4</cp:revision>
  <cp:lastPrinted>2024-09-12T16:43:15Z</cp:lastPrinted>
  <dcterms:created xsi:type="dcterms:W3CDTF">2024-07-31T16:17:27Z</dcterms:created>
  <dcterms:modified xsi:type="dcterms:W3CDTF">2024-09-19T16:11:27Z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2024-07-25T00:00:00Z</vt:filetime>
  </property>
  <property fmtid="{D5CDD505-2E9C-101B-9397-08002B2CF9AE}" pid="3" name="Creator">
    <vt:lpwstr>Acrobat PDFMaker 24 for PowerPoint</vt:lpwstr>
  </property>
  <property fmtid="{D5CDD505-2E9C-101B-9397-08002B2CF9AE}" pid="4" name="LastSaved">
    <vt:filetime>2024-07-31T00:00:00Z</vt:filetime>
  </property>
  <property fmtid="{D5CDD505-2E9C-101B-9397-08002B2CF9AE}" pid="5" name="Producer">
    <vt:lpwstr>Adobe PDF Library 24.2.197</vt:lpwstr>
  </property>
  <property fmtid="{D5CDD505-2E9C-101B-9397-08002B2CF9AE}" pid="6" name="ContentTypeId">
    <vt:lpwstr>0x0101008712A632010D8842BB8E89EE42825D5A</vt:lpwstr>
  </property>
  <property fmtid="{D5CDD505-2E9C-101B-9397-08002B2CF9AE}" pid="7" name="MediaServiceImageTags">
    <vt:lpwstr/>
  </property>
</Properties>
</file>