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8" r:id="rId6"/>
    <p:sldId id="276" r:id="rId7"/>
    <p:sldId id="284" r:id="rId8"/>
    <p:sldId id="257" r:id="rId9"/>
    <p:sldId id="263" r:id="rId10"/>
    <p:sldId id="278" r:id="rId11"/>
    <p:sldId id="425" r:id="rId12"/>
    <p:sldId id="262" r:id="rId13"/>
    <p:sldId id="438" r:id="rId14"/>
    <p:sldId id="281" r:id="rId15"/>
    <p:sldId id="439" r:id="rId16"/>
    <p:sldId id="443" r:id="rId17"/>
    <p:sldId id="428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5CD9A-D3D9-49E4-814A-12754F6D442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6D740A-F970-41D8-8550-60B8F6B39AFD}">
      <dgm:prSet/>
      <dgm:spPr/>
      <dgm:t>
        <a:bodyPr/>
        <a:lstStyle/>
        <a:p>
          <a:r>
            <a:rPr lang="en-US"/>
            <a:t>Indian Housing Block Grant Program</a:t>
          </a:r>
        </a:p>
      </dgm:t>
    </dgm:pt>
    <dgm:pt modelId="{9FA73C20-9426-479B-B1EB-6F8C4CD35C4A}" type="parTrans" cxnId="{FD9F34EB-4D4D-483C-9905-64A050FB793B}">
      <dgm:prSet/>
      <dgm:spPr/>
      <dgm:t>
        <a:bodyPr/>
        <a:lstStyle/>
        <a:p>
          <a:endParaRPr lang="en-US"/>
        </a:p>
      </dgm:t>
    </dgm:pt>
    <dgm:pt modelId="{6F2F48BB-1C18-4F19-AC2C-3C3EB7A1E03D}" type="sibTrans" cxnId="{FD9F34EB-4D4D-483C-9905-64A050FB793B}">
      <dgm:prSet/>
      <dgm:spPr/>
      <dgm:t>
        <a:bodyPr/>
        <a:lstStyle/>
        <a:p>
          <a:endParaRPr lang="en-US"/>
        </a:p>
      </dgm:t>
    </dgm:pt>
    <dgm:pt modelId="{9693CBFE-03E1-46E8-A631-DA106A308044}">
      <dgm:prSet/>
      <dgm:spPr/>
      <dgm:t>
        <a:bodyPr/>
        <a:lstStyle/>
        <a:p>
          <a:r>
            <a:rPr lang="en-US"/>
            <a:t>Indian Housing Block Grant Competitive Program</a:t>
          </a:r>
        </a:p>
      </dgm:t>
    </dgm:pt>
    <dgm:pt modelId="{DE2FCEFF-B161-4641-AB17-08F94C4548AD}" type="parTrans" cxnId="{FA55C745-D986-43FD-900F-ACDC9052DE41}">
      <dgm:prSet/>
      <dgm:spPr/>
      <dgm:t>
        <a:bodyPr/>
        <a:lstStyle/>
        <a:p>
          <a:endParaRPr lang="en-US"/>
        </a:p>
      </dgm:t>
    </dgm:pt>
    <dgm:pt modelId="{94E3B3DA-A8F0-4D2C-B376-BBA7710B5E0A}" type="sibTrans" cxnId="{FA55C745-D986-43FD-900F-ACDC9052DE41}">
      <dgm:prSet/>
      <dgm:spPr/>
      <dgm:t>
        <a:bodyPr/>
        <a:lstStyle/>
        <a:p>
          <a:endParaRPr lang="en-US"/>
        </a:p>
      </dgm:t>
    </dgm:pt>
    <dgm:pt modelId="{378E5E3D-9D3C-419E-9E6E-4DE990FC2C0A}">
      <dgm:prSet/>
      <dgm:spPr/>
      <dgm:t>
        <a:bodyPr/>
        <a:lstStyle/>
        <a:p>
          <a:r>
            <a:rPr lang="en-US"/>
            <a:t>Indian Community Development Block Grant</a:t>
          </a:r>
        </a:p>
      </dgm:t>
    </dgm:pt>
    <dgm:pt modelId="{77187147-60FA-4120-AD60-99147E209F8D}" type="parTrans" cxnId="{3B46A92D-3752-4410-B306-B0535DCB738E}">
      <dgm:prSet/>
      <dgm:spPr/>
      <dgm:t>
        <a:bodyPr/>
        <a:lstStyle/>
        <a:p>
          <a:endParaRPr lang="en-US"/>
        </a:p>
      </dgm:t>
    </dgm:pt>
    <dgm:pt modelId="{CFD09F36-68DF-4E45-B40F-EBE6338B0D65}" type="sibTrans" cxnId="{3B46A92D-3752-4410-B306-B0535DCB738E}">
      <dgm:prSet/>
      <dgm:spPr/>
      <dgm:t>
        <a:bodyPr/>
        <a:lstStyle/>
        <a:p>
          <a:endParaRPr lang="en-US"/>
        </a:p>
      </dgm:t>
    </dgm:pt>
    <dgm:pt modelId="{AD6AB6D6-33B7-427D-8B54-EB0F8FF5D77A}">
      <dgm:prSet/>
      <dgm:spPr/>
      <dgm:t>
        <a:bodyPr/>
        <a:lstStyle/>
        <a:p>
          <a:r>
            <a:rPr lang="en-US"/>
            <a:t>Indian Home Loan Guarantee Program (Section 184)</a:t>
          </a:r>
        </a:p>
      </dgm:t>
    </dgm:pt>
    <dgm:pt modelId="{5EF9CCAE-82D2-4CEE-AF73-C3446C880989}" type="parTrans" cxnId="{4A365198-2F24-4226-8131-EE7507E8C7DF}">
      <dgm:prSet/>
      <dgm:spPr/>
      <dgm:t>
        <a:bodyPr/>
        <a:lstStyle/>
        <a:p>
          <a:endParaRPr lang="en-US"/>
        </a:p>
      </dgm:t>
    </dgm:pt>
    <dgm:pt modelId="{E567587C-1FD0-4D9C-A60F-592D12CC07CB}" type="sibTrans" cxnId="{4A365198-2F24-4226-8131-EE7507E8C7DF}">
      <dgm:prSet/>
      <dgm:spPr/>
      <dgm:t>
        <a:bodyPr/>
        <a:lstStyle/>
        <a:p>
          <a:endParaRPr lang="en-US"/>
        </a:p>
      </dgm:t>
    </dgm:pt>
    <dgm:pt modelId="{E2E67A91-163D-40C1-A58A-4CD28E195A33}">
      <dgm:prSet/>
      <dgm:spPr/>
      <dgm:t>
        <a:bodyPr/>
        <a:lstStyle/>
        <a:p>
          <a:r>
            <a:rPr lang="en-US"/>
            <a:t>Title VI Loan Guarantee Program</a:t>
          </a:r>
        </a:p>
      </dgm:t>
    </dgm:pt>
    <dgm:pt modelId="{F5010B6F-824A-403F-8537-54BFAD7D0A4D}" type="parTrans" cxnId="{118743AA-2016-4F1C-AB78-9367D5C37798}">
      <dgm:prSet/>
      <dgm:spPr/>
      <dgm:t>
        <a:bodyPr/>
        <a:lstStyle/>
        <a:p>
          <a:endParaRPr lang="en-US"/>
        </a:p>
      </dgm:t>
    </dgm:pt>
    <dgm:pt modelId="{98B55A45-8CD1-4472-A9BC-ADEE5B1A7135}" type="sibTrans" cxnId="{118743AA-2016-4F1C-AB78-9367D5C37798}">
      <dgm:prSet/>
      <dgm:spPr/>
      <dgm:t>
        <a:bodyPr/>
        <a:lstStyle/>
        <a:p>
          <a:endParaRPr lang="en-US"/>
        </a:p>
      </dgm:t>
    </dgm:pt>
    <dgm:pt modelId="{5C4A9A64-A7B0-4C95-8E9E-A3B1D916F66B}">
      <dgm:prSet/>
      <dgm:spPr/>
      <dgm:t>
        <a:bodyPr/>
        <a:lstStyle/>
        <a:p>
          <a:r>
            <a:rPr lang="en-US"/>
            <a:t>Tribal HUD-VASH Program</a:t>
          </a:r>
        </a:p>
      </dgm:t>
    </dgm:pt>
    <dgm:pt modelId="{60D52FA5-5957-4396-B1A4-84357C54A252}" type="parTrans" cxnId="{EBBE10BD-57E4-4EF7-9B5B-1F32A3EC7D53}">
      <dgm:prSet/>
      <dgm:spPr/>
      <dgm:t>
        <a:bodyPr/>
        <a:lstStyle/>
        <a:p>
          <a:endParaRPr lang="en-US"/>
        </a:p>
      </dgm:t>
    </dgm:pt>
    <dgm:pt modelId="{809AE21E-ED61-48D0-912E-80A045063A70}" type="sibTrans" cxnId="{EBBE10BD-57E4-4EF7-9B5B-1F32A3EC7D53}">
      <dgm:prSet/>
      <dgm:spPr/>
      <dgm:t>
        <a:bodyPr/>
        <a:lstStyle/>
        <a:p>
          <a:endParaRPr lang="en-US"/>
        </a:p>
      </dgm:t>
    </dgm:pt>
    <dgm:pt modelId="{A5F9F3DD-48C0-4085-BDF1-9D12F3DB6089}">
      <dgm:prSet/>
      <dgm:spPr/>
      <dgm:t>
        <a:bodyPr/>
        <a:lstStyle/>
        <a:p>
          <a:pPr>
            <a:buNone/>
          </a:pPr>
          <a:r>
            <a:rPr lang="en-US" sz="1800"/>
            <a:t>Other</a:t>
          </a:r>
        </a:p>
      </dgm:t>
    </dgm:pt>
    <dgm:pt modelId="{782BE152-31A0-4A6B-92A0-469AC6347A99}" type="parTrans" cxnId="{0FC81889-7A12-41E0-8D3C-B13B8D503B03}">
      <dgm:prSet/>
      <dgm:spPr/>
      <dgm:t>
        <a:bodyPr/>
        <a:lstStyle/>
        <a:p>
          <a:endParaRPr lang="en-US"/>
        </a:p>
      </dgm:t>
    </dgm:pt>
    <dgm:pt modelId="{687968FB-F105-49A9-8BEE-FCD83838C8BD}" type="sibTrans" cxnId="{0FC81889-7A12-41E0-8D3C-B13B8D503B03}">
      <dgm:prSet/>
      <dgm:spPr/>
      <dgm:t>
        <a:bodyPr/>
        <a:lstStyle/>
        <a:p>
          <a:endParaRPr lang="en-US"/>
        </a:p>
      </dgm:t>
    </dgm:pt>
    <dgm:pt modelId="{57E86BEF-74FF-448A-8002-EA4D3F7AF031}">
      <dgm:prSet custT="1"/>
      <dgm:spPr/>
      <dgm:t>
        <a:bodyPr/>
        <a:lstStyle/>
        <a:p>
          <a:r>
            <a:rPr lang="en-US" sz="1600"/>
            <a:t>CARES ACT</a:t>
          </a:r>
        </a:p>
      </dgm:t>
    </dgm:pt>
    <dgm:pt modelId="{24DE2556-3BE0-47D7-8254-C28B477AF488}" type="parTrans" cxnId="{E8CF8883-2D07-4E5E-9F3E-5167D5A8AB09}">
      <dgm:prSet/>
      <dgm:spPr/>
      <dgm:t>
        <a:bodyPr/>
        <a:lstStyle/>
        <a:p>
          <a:endParaRPr lang="en-US"/>
        </a:p>
      </dgm:t>
    </dgm:pt>
    <dgm:pt modelId="{4680B6B5-0895-4053-A0D3-D105601FFE4B}" type="sibTrans" cxnId="{E8CF8883-2D07-4E5E-9F3E-5167D5A8AB09}">
      <dgm:prSet/>
      <dgm:spPr/>
      <dgm:t>
        <a:bodyPr/>
        <a:lstStyle/>
        <a:p>
          <a:endParaRPr lang="en-US"/>
        </a:p>
      </dgm:t>
    </dgm:pt>
    <dgm:pt modelId="{CE67AB10-7D6C-40F2-AD57-5F7EECB59F4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/>
            <a:t>American Rescue Plan</a:t>
          </a:r>
        </a:p>
      </dgm:t>
    </dgm:pt>
    <dgm:pt modelId="{89BF00D2-5728-4F14-9264-D6031B7CE745}" type="parTrans" cxnId="{6CF5DBA9-C111-4159-808F-1F725388B084}">
      <dgm:prSet/>
      <dgm:spPr/>
      <dgm:t>
        <a:bodyPr/>
        <a:lstStyle/>
        <a:p>
          <a:endParaRPr lang="en-US"/>
        </a:p>
      </dgm:t>
    </dgm:pt>
    <dgm:pt modelId="{906C46BA-7657-4E39-AA3D-F4E21BAA15DF}" type="sibTrans" cxnId="{6CF5DBA9-C111-4159-808F-1F725388B084}">
      <dgm:prSet/>
      <dgm:spPr/>
      <dgm:t>
        <a:bodyPr/>
        <a:lstStyle/>
        <a:p>
          <a:endParaRPr lang="en-US"/>
        </a:p>
      </dgm:t>
    </dgm:pt>
    <dgm:pt modelId="{D11B73C0-3CB4-4EAA-8C3A-599C086FD15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/>
            <a:t>ROSS</a:t>
          </a:r>
        </a:p>
      </dgm:t>
    </dgm:pt>
    <dgm:pt modelId="{84C130DC-C8A9-4A69-A126-7EF23ECAEE28}" type="parTrans" cxnId="{8297722F-1118-4B67-95DE-C8CDF7A14A2D}">
      <dgm:prSet/>
      <dgm:spPr/>
      <dgm:t>
        <a:bodyPr/>
        <a:lstStyle/>
        <a:p>
          <a:endParaRPr lang="en-US"/>
        </a:p>
      </dgm:t>
    </dgm:pt>
    <dgm:pt modelId="{5AE29195-4984-4A2E-B4B4-88013069E625}" type="sibTrans" cxnId="{8297722F-1118-4B67-95DE-C8CDF7A14A2D}">
      <dgm:prSet/>
      <dgm:spPr/>
      <dgm:t>
        <a:bodyPr/>
        <a:lstStyle/>
        <a:p>
          <a:endParaRPr lang="en-US"/>
        </a:p>
      </dgm:t>
    </dgm:pt>
    <dgm:pt modelId="{5747B521-009A-42AF-8322-415B595A9F51}" type="pres">
      <dgm:prSet presAssocID="{8D45CD9A-D3D9-49E4-814A-12754F6D4422}" presName="diagram" presStyleCnt="0">
        <dgm:presLayoutVars>
          <dgm:dir/>
          <dgm:resizeHandles val="exact"/>
        </dgm:presLayoutVars>
      </dgm:prSet>
      <dgm:spPr/>
    </dgm:pt>
    <dgm:pt modelId="{51234E63-B41F-4BC6-9D54-859D2BA33A3F}" type="pres">
      <dgm:prSet presAssocID="{276D740A-F970-41D8-8550-60B8F6B39AFD}" presName="node" presStyleLbl="node1" presStyleIdx="0" presStyleCnt="7">
        <dgm:presLayoutVars>
          <dgm:bulletEnabled val="1"/>
        </dgm:presLayoutVars>
      </dgm:prSet>
      <dgm:spPr/>
    </dgm:pt>
    <dgm:pt modelId="{252205FF-274D-44D3-A0A0-59AFBDCAFE45}" type="pres">
      <dgm:prSet presAssocID="{6F2F48BB-1C18-4F19-AC2C-3C3EB7A1E03D}" presName="sibTrans" presStyleCnt="0"/>
      <dgm:spPr/>
    </dgm:pt>
    <dgm:pt modelId="{F4A55026-BC8D-4E97-94E6-A6A7148B20A2}" type="pres">
      <dgm:prSet presAssocID="{9693CBFE-03E1-46E8-A631-DA106A308044}" presName="node" presStyleLbl="node1" presStyleIdx="1" presStyleCnt="7">
        <dgm:presLayoutVars>
          <dgm:bulletEnabled val="1"/>
        </dgm:presLayoutVars>
      </dgm:prSet>
      <dgm:spPr/>
    </dgm:pt>
    <dgm:pt modelId="{FC5803BC-BBD0-4309-A8DE-DBBF86BACCBC}" type="pres">
      <dgm:prSet presAssocID="{94E3B3DA-A8F0-4D2C-B376-BBA7710B5E0A}" presName="sibTrans" presStyleCnt="0"/>
      <dgm:spPr/>
    </dgm:pt>
    <dgm:pt modelId="{5EE703AF-B9A4-478E-8A48-7D24FC0EC101}" type="pres">
      <dgm:prSet presAssocID="{378E5E3D-9D3C-419E-9E6E-4DE990FC2C0A}" presName="node" presStyleLbl="node1" presStyleIdx="2" presStyleCnt="7">
        <dgm:presLayoutVars>
          <dgm:bulletEnabled val="1"/>
        </dgm:presLayoutVars>
      </dgm:prSet>
      <dgm:spPr/>
    </dgm:pt>
    <dgm:pt modelId="{CE73745E-57F3-4655-B930-AE93558A7F96}" type="pres">
      <dgm:prSet presAssocID="{CFD09F36-68DF-4E45-B40F-EBE6338B0D65}" presName="sibTrans" presStyleCnt="0"/>
      <dgm:spPr/>
    </dgm:pt>
    <dgm:pt modelId="{AA19BC98-E7F5-4EF1-A3FF-7F75B9978AE0}" type="pres">
      <dgm:prSet presAssocID="{AD6AB6D6-33B7-427D-8B54-EB0F8FF5D77A}" presName="node" presStyleLbl="node1" presStyleIdx="3" presStyleCnt="7">
        <dgm:presLayoutVars>
          <dgm:bulletEnabled val="1"/>
        </dgm:presLayoutVars>
      </dgm:prSet>
      <dgm:spPr/>
    </dgm:pt>
    <dgm:pt modelId="{8075D24E-46E1-4B77-8F74-F6175BCFBE17}" type="pres">
      <dgm:prSet presAssocID="{E567587C-1FD0-4D9C-A60F-592D12CC07CB}" presName="sibTrans" presStyleCnt="0"/>
      <dgm:spPr/>
    </dgm:pt>
    <dgm:pt modelId="{F8F21B2C-37D2-4ED4-917B-D4A659B2CC6F}" type="pres">
      <dgm:prSet presAssocID="{E2E67A91-163D-40C1-A58A-4CD28E195A33}" presName="node" presStyleLbl="node1" presStyleIdx="4" presStyleCnt="7">
        <dgm:presLayoutVars>
          <dgm:bulletEnabled val="1"/>
        </dgm:presLayoutVars>
      </dgm:prSet>
      <dgm:spPr/>
    </dgm:pt>
    <dgm:pt modelId="{51A56965-73DF-425D-8ABF-EBCDB36CD25A}" type="pres">
      <dgm:prSet presAssocID="{98B55A45-8CD1-4472-A9BC-ADEE5B1A7135}" presName="sibTrans" presStyleCnt="0"/>
      <dgm:spPr/>
    </dgm:pt>
    <dgm:pt modelId="{70BAFD00-B7E0-4D98-8AA8-44509690A059}" type="pres">
      <dgm:prSet presAssocID="{5C4A9A64-A7B0-4C95-8E9E-A3B1D916F66B}" presName="node" presStyleLbl="node1" presStyleIdx="5" presStyleCnt="7">
        <dgm:presLayoutVars>
          <dgm:bulletEnabled val="1"/>
        </dgm:presLayoutVars>
      </dgm:prSet>
      <dgm:spPr/>
    </dgm:pt>
    <dgm:pt modelId="{8F153016-5878-4F28-BE55-F751F2DCEE19}" type="pres">
      <dgm:prSet presAssocID="{809AE21E-ED61-48D0-912E-80A045063A70}" presName="sibTrans" presStyleCnt="0"/>
      <dgm:spPr/>
    </dgm:pt>
    <dgm:pt modelId="{80927347-CEAB-44DE-871C-DD82A9A91022}" type="pres">
      <dgm:prSet presAssocID="{A5F9F3DD-48C0-4085-BDF1-9D12F3DB6089}" presName="node" presStyleLbl="node1" presStyleIdx="6" presStyleCnt="7">
        <dgm:presLayoutVars>
          <dgm:bulletEnabled val="1"/>
        </dgm:presLayoutVars>
      </dgm:prSet>
      <dgm:spPr/>
    </dgm:pt>
  </dgm:ptLst>
  <dgm:cxnLst>
    <dgm:cxn modelId="{2A4D7608-0CD1-4364-877E-1608845CA6F2}" type="presOf" srcId="{5C4A9A64-A7B0-4C95-8E9E-A3B1D916F66B}" destId="{70BAFD00-B7E0-4D98-8AA8-44509690A059}" srcOrd="0" destOrd="0" presId="urn:microsoft.com/office/officeart/2005/8/layout/default"/>
    <dgm:cxn modelId="{116C6C25-685D-456D-9425-B9C8246F43BE}" type="presOf" srcId="{9693CBFE-03E1-46E8-A631-DA106A308044}" destId="{F4A55026-BC8D-4E97-94E6-A6A7148B20A2}" srcOrd="0" destOrd="0" presId="urn:microsoft.com/office/officeart/2005/8/layout/default"/>
    <dgm:cxn modelId="{3B46A92D-3752-4410-B306-B0535DCB738E}" srcId="{8D45CD9A-D3D9-49E4-814A-12754F6D4422}" destId="{378E5E3D-9D3C-419E-9E6E-4DE990FC2C0A}" srcOrd="2" destOrd="0" parTransId="{77187147-60FA-4120-AD60-99147E209F8D}" sibTransId="{CFD09F36-68DF-4E45-B40F-EBE6338B0D65}"/>
    <dgm:cxn modelId="{E29D682F-7635-435D-A879-D82C739D8916}" type="presOf" srcId="{A5F9F3DD-48C0-4085-BDF1-9D12F3DB6089}" destId="{80927347-CEAB-44DE-871C-DD82A9A91022}" srcOrd="0" destOrd="0" presId="urn:microsoft.com/office/officeart/2005/8/layout/default"/>
    <dgm:cxn modelId="{8297722F-1118-4B67-95DE-C8CDF7A14A2D}" srcId="{A5F9F3DD-48C0-4085-BDF1-9D12F3DB6089}" destId="{D11B73C0-3CB4-4EAA-8C3A-599C086FD15C}" srcOrd="2" destOrd="0" parTransId="{84C130DC-C8A9-4A69-A126-7EF23ECAEE28}" sibTransId="{5AE29195-4984-4A2E-B4B4-88013069E625}"/>
    <dgm:cxn modelId="{4AC33330-17A9-45BF-85DB-3075F97B6E99}" type="presOf" srcId="{CE67AB10-7D6C-40F2-AD57-5F7EECB59F4E}" destId="{80927347-CEAB-44DE-871C-DD82A9A91022}" srcOrd="0" destOrd="2" presId="urn:microsoft.com/office/officeart/2005/8/layout/default"/>
    <dgm:cxn modelId="{FA55C745-D986-43FD-900F-ACDC9052DE41}" srcId="{8D45CD9A-D3D9-49E4-814A-12754F6D4422}" destId="{9693CBFE-03E1-46E8-A631-DA106A308044}" srcOrd="1" destOrd="0" parTransId="{DE2FCEFF-B161-4641-AB17-08F94C4548AD}" sibTransId="{94E3B3DA-A8F0-4D2C-B376-BBA7710B5E0A}"/>
    <dgm:cxn modelId="{954B616A-5B27-4AF9-ABD0-E5969B87B11D}" type="presOf" srcId="{276D740A-F970-41D8-8550-60B8F6B39AFD}" destId="{51234E63-B41F-4BC6-9D54-859D2BA33A3F}" srcOrd="0" destOrd="0" presId="urn:microsoft.com/office/officeart/2005/8/layout/default"/>
    <dgm:cxn modelId="{4CB0D275-6C89-4232-99CE-998EA8510918}" type="presOf" srcId="{D11B73C0-3CB4-4EAA-8C3A-599C086FD15C}" destId="{80927347-CEAB-44DE-871C-DD82A9A91022}" srcOrd="0" destOrd="3" presId="urn:microsoft.com/office/officeart/2005/8/layout/default"/>
    <dgm:cxn modelId="{10D6C879-AAD6-41DC-A628-66095CFF3AB1}" type="presOf" srcId="{57E86BEF-74FF-448A-8002-EA4D3F7AF031}" destId="{80927347-CEAB-44DE-871C-DD82A9A91022}" srcOrd="0" destOrd="1" presId="urn:microsoft.com/office/officeart/2005/8/layout/default"/>
    <dgm:cxn modelId="{E8CF8883-2D07-4E5E-9F3E-5167D5A8AB09}" srcId="{A5F9F3DD-48C0-4085-BDF1-9D12F3DB6089}" destId="{57E86BEF-74FF-448A-8002-EA4D3F7AF031}" srcOrd="0" destOrd="0" parTransId="{24DE2556-3BE0-47D7-8254-C28B477AF488}" sibTransId="{4680B6B5-0895-4053-A0D3-D105601FFE4B}"/>
    <dgm:cxn modelId="{0FC81889-7A12-41E0-8D3C-B13B8D503B03}" srcId="{8D45CD9A-D3D9-49E4-814A-12754F6D4422}" destId="{A5F9F3DD-48C0-4085-BDF1-9D12F3DB6089}" srcOrd="6" destOrd="0" parTransId="{782BE152-31A0-4A6B-92A0-469AC6347A99}" sibTransId="{687968FB-F105-49A9-8BEE-FCD83838C8BD}"/>
    <dgm:cxn modelId="{4A365198-2F24-4226-8131-EE7507E8C7DF}" srcId="{8D45CD9A-D3D9-49E4-814A-12754F6D4422}" destId="{AD6AB6D6-33B7-427D-8B54-EB0F8FF5D77A}" srcOrd="3" destOrd="0" parTransId="{5EF9CCAE-82D2-4CEE-AF73-C3446C880989}" sibTransId="{E567587C-1FD0-4D9C-A60F-592D12CC07CB}"/>
    <dgm:cxn modelId="{1CF1B09A-95E8-41EC-838D-D8568D76991D}" type="presOf" srcId="{8D45CD9A-D3D9-49E4-814A-12754F6D4422}" destId="{5747B521-009A-42AF-8322-415B595A9F51}" srcOrd="0" destOrd="0" presId="urn:microsoft.com/office/officeart/2005/8/layout/default"/>
    <dgm:cxn modelId="{6CF5DBA9-C111-4159-808F-1F725388B084}" srcId="{A5F9F3DD-48C0-4085-BDF1-9D12F3DB6089}" destId="{CE67AB10-7D6C-40F2-AD57-5F7EECB59F4E}" srcOrd="1" destOrd="0" parTransId="{89BF00D2-5728-4F14-9264-D6031B7CE745}" sibTransId="{906C46BA-7657-4E39-AA3D-F4E21BAA15DF}"/>
    <dgm:cxn modelId="{118743AA-2016-4F1C-AB78-9367D5C37798}" srcId="{8D45CD9A-D3D9-49E4-814A-12754F6D4422}" destId="{E2E67A91-163D-40C1-A58A-4CD28E195A33}" srcOrd="4" destOrd="0" parTransId="{F5010B6F-824A-403F-8537-54BFAD7D0A4D}" sibTransId="{98B55A45-8CD1-4472-A9BC-ADEE5B1A7135}"/>
    <dgm:cxn modelId="{A46408B1-6218-4AC1-B466-5607633B1566}" type="presOf" srcId="{AD6AB6D6-33B7-427D-8B54-EB0F8FF5D77A}" destId="{AA19BC98-E7F5-4EF1-A3FF-7F75B9978AE0}" srcOrd="0" destOrd="0" presId="urn:microsoft.com/office/officeart/2005/8/layout/default"/>
    <dgm:cxn modelId="{EBBE10BD-57E4-4EF7-9B5B-1F32A3EC7D53}" srcId="{8D45CD9A-D3D9-49E4-814A-12754F6D4422}" destId="{5C4A9A64-A7B0-4C95-8E9E-A3B1D916F66B}" srcOrd="5" destOrd="0" parTransId="{60D52FA5-5957-4396-B1A4-84357C54A252}" sibTransId="{809AE21E-ED61-48D0-912E-80A045063A70}"/>
    <dgm:cxn modelId="{C8364AC1-D58A-4ECC-BAA3-2881BB408D55}" type="presOf" srcId="{E2E67A91-163D-40C1-A58A-4CD28E195A33}" destId="{F8F21B2C-37D2-4ED4-917B-D4A659B2CC6F}" srcOrd="0" destOrd="0" presId="urn:microsoft.com/office/officeart/2005/8/layout/default"/>
    <dgm:cxn modelId="{58FBC5C2-897E-4419-9317-3032E244A2CA}" type="presOf" srcId="{378E5E3D-9D3C-419E-9E6E-4DE990FC2C0A}" destId="{5EE703AF-B9A4-478E-8A48-7D24FC0EC101}" srcOrd="0" destOrd="0" presId="urn:microsoft.com/office/officeart/2005/8/layout/default"/>
    <dgm:cxn modelId="{FD9F34EB-4D4D-483C-9905-64A050FB793B}" srcId="{8D45CD9A-D3D9-49E4-814A-12754F6D4422}" destId="{276D740A-F970-41D8-8550-60B8F6B39AFD}" srcOrd="0" destOrd="0" parTransId="{9FA73C20-9426-479B-B1EB-6F8C4CD35C4A}" sibTransId="{6F2F48BB-1C18-4F19-AC2C-3C3EB7A1E03D}"/>
    <dgm:cxn modelId="{E9C9D319-06F4-4553-A048-DBEBE43DEEEA}" type="presParOf" srcId="{5747B521-009A-42AF-8322-415B595A9F51}" destId="{51234E63-B41F-4BC6-9D54-859D2BA33A3F}" srcOrd="0" destOrd="0" presId="urn:microsoft.com/office/officeart/2005/8/layout/default"/>
    <dgm:cxn modelId="{D0F76727-F50F-4F2B-8116-87E3F5615161}" type="presParOf" srcId="{5747B521-009A-42AF-8322-415B595A9F51}" destId="{252205FF-274D-44D3-A0A0-59AFBDCAFE45}" srcOrd="1" destOrd="0" presId="urn:microsoft.com/office/officeart/2005/8/layout/default"/>
    <dgm:cxn modelId="{D02067D7-1AFE-463C-9401-AA6FAA4280BD}" type="presParOf" srcId="{5747B521-009A-42AF-8322-415B595A9F51}" destId="{F4A55026-BC8D-4E97-94E6-A6A7148B20A2}" srcOrd="2" destOrd="0" presId="urn:microsoft.com/office/officeart/2005/8/layout/default"/>
    <dgm:cxn modelId="{766D15A0-4FD8-450E-9FBC-F83062D179BE}" type="presParOf" srcId="{5747B521-009A-42AF-8322-415B595A9F51}" destId="{FC5803BC-BBD0-4309-A8DE-DBBF86BACCBC}" srcOrd="3" destOrd="0" presId="urn:microsoft.com/office/officeart/2005/8/layout/default"/>
    <dgm:cxn modelId="{A839569A-3641-4A03-BE50-558C87298961}" type="presParOf" srcId="{5747B521-009A-42AF-8322-415B595A9F51}" destId="{5EE703AF-B9A4-478E-8A48-7D24FC0EC101}" srcOrd="4" destOrd="0" presId="urn:microsoft.com/office/officeart/2005/8/layout/default"/>
    <dgm:cxn modelId="{E172169E-5633-4717-ACF0-B26AEC314669}" type="presParOf" srcId="{5747B521-009A-42AF-8322-415B595A9F51}" destId="{CE73745E-57F3-4655-B930-AE93558A7F96}" srcOrd="5" destOrd="0" presId="urn:microsoft.com/office/officeart/2005/8/layout/default"/>
    <dgm:cxn modelId="{E8A801C6-81D0-4AE9-991F-E400FC93DB9D}" type="presParOf" srcId="{5747B521-009A-42AF-8322-415B595A9F51}" destId="{AA19BC98-E7F5-4EF1-A3FF-7F75B9978AE0}" srcOrd="6" destOrd="0" presId="urn:microsoft.com/office/officeart/2005/8/layout/default"/>
    <dgm:cxn modelId="{1804B1AB-2391-44C2-B1DA-4C4A2EFBD9FB}" type="presParOf" srcId="{5747B521-009A-42AF-8322-415B595A9F51}" destId="{8075D24E-46E1-4B77-8F74-F6175BCFBE17}" srcOrd="7" destOrd="0" presId="urn:microsoft.com/office/officeart/2005/8/layout/default"/>
    <dgm:cxn modelId="{EDA68EE5-F96D-4F48-8F2E-B4079889F509}" type="presParOf" srcId="{5747B521-009A-42AF-8322-415B595A9F51}" destId="{F8F21B2C-37D2-4ED4-917B-D4A659B2CC6F}" srcOrd="8" destOrd="0" presId="urn:microsoft.com/office/officeart/2005/8/layout/default"/>
    <dgm:cxn modelId="{2A2DDF38-4CB5-4B04-AA4F-89BE5F31BB18}" type="presParOf" srcId="{5747B521-009A-42AF-8322-415B595A9F51}" destId="{51A56965-73DF-425D-8ABF-EBCDB36CD25A}" srcOrd="9" destOrd="0" presId="urn:microsoft.com/office/officeart/2005/8/layout/default"/>
    <dgm:cxn modelId="{2EB3BCFA-5DFA-4F84-8050-009D6505C352}" type="presParOf" srcId="{5747B521-009A-42AF-8322-415B595A9F51}" destId="{70BAFD00-B7E0-4D98-8AA8-44509690A059}" srcOrd="10" destOrd="0" presId="urn:microsoft.com/office/officeart/2005/8/layout/default"/>
    <dgm:cxn modelId="{E008B621-5B9A-4F03-85FD-BF219F0DE908}" type="presParOf" srcId="{5747B521-009A-42AF-8322-415B595A9F51}" destId="{8F153016-5878-4F28-BE55-F751F2DCEE19}" srcOrd="11" destOrd="0" presId="urn:microsoft.com/office/officeart/2005/8/layout/default"/>
    <dgm:cxn modelId="{57783F43-C2D1-4E83-B429-D04607BD207E}" type="presParOf" srcId="{5747B521-009A-42AF-8322-415B595A9F51}" destId="{80927347-CEAB-44DE-871C-DD82A9A9102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5CD9A-D3D9-49E4-814A-12754F6D442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47B521-009A-42AF-8322-415B595A9F51}" type="pres">
      <dgm:prSet presAssocID="{8D45CD9A-D3D9-49E4-814A-12754F6D4422}" presName="diagram" presStyleCnt="0">
        <dgm:presLayoutVars>
          <dgm:dir/>
          <dgm:resizeHandles val="exact"/>
        </dgm:presLayoutVars>
      </dgm:prSet>
      <dgm:spPr/>
    </dgm:pt>
  </dgm:ptLst>
  <dgm:cxnLst>
    <dgm:cxn modelId="{1CF1B09A-95E8-41EC-838D-D8568D76991D}" type="presOf" srcId="{8D45CD9A-D3D9-49E4-814A-12754F6D4422}" destId="{5747B521-009A-42AF-8322-415B595A9F51}" srcOrd="0" destOrd="0" presId="urn:microsoft.com/office/officeart/2005/8/layout/default"/>
  </dgm:cxnLst>
  <dgm:bg/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34E63-B41F-4BC6-9D54-859D2BA33A3F}">
      <dsp:nvSpPr>
        <dsp:cNvPr id="0" name=""/>
        <dsp:cNvSpPr/>
      </dsp:nvSpPr>
      <dsp:spPr>
        <a:xfrm>
          <a:off x="3043" y="809341"/>
          <a:ext cx="2414738" cy="14488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Indian Housing Block Grant Program</a:t>
          </a:r>
        </a:p>
      </dsp:txBody>
      <dsp:txXfrm>
        <a:off x="3043" y="809341"/>
        <a:ext cx="2414738" cy="1448842"/>
      </dsp:txXfrm>
    </dsp:sp>
    <dsp:sp modelId="{F4A55026-BC8D-4E97-94E6-A6A7148B20A2}">
      <dsp:nvSpPr>
        <dsp:cNvPr id="0" name=""/>
        <dsp:cNvSpPr/>
      </dsp:nvSpPr>
      <dsp:spPr>
        <a:xfrm>
          <a:off x="2659255" y="809341"/>
          <a:ext cx="2414738" cy="1448842"/>
        </a:xfrm>
        <a:prstGeom prst="rect">
          <a:avLst/>
        </a:prstGeom>
        <a:solidFill>
          <a:schemeClr val="accent2">
            <a:hueOff val="923720"/>
            <a:satOff val="-159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Indian Housing Block Grant Competitive Program</a:t>
          </a:r>
        </a:p>
      </dsp:txBody>
      <dsp:txXfrm>
        <a:off x="2659255" y="809341"/>
        <a:ext cx="2414738" cy="1448842"/>
      </dsp:txXfrm>
    </dsp:sp>
    <dsp:sp modelId="{5EE703AF-B9A4-478E-8A48-7D24FC0EC101}">
      <dsp:nvSpPr>
        <dsp:cNvPr id="0" name=""/>
        <dsp:cNvSpPr/>
      </dsp:nvSpPr>
      <dsp:spPr>
        <a:xfrm>
          <a:off x="5315467" y="809341"/>
          <a:ext cx="2414738" cy="1448842"/>
        </a:xfrm>
        <a:prstGeom prst="rect">
          <a:avLst/>
        </a:prstGeom>
        <a:solidFill>
          <a:schemeClr val="accent2">
            <a:hueOff val="1847440"/>
            <a:satOff val="-318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Indian Community Development Block Grant</a:t>
          </a:r>
        </a:p>
      </dsp:txBody>
      <dsp:txXfrm>
        <a:off x="5315467" y="809341"/>
        <a:ext cx="2414738" cy="1448842"/>
      </dsp:txXfrm>
    </dsp:sp>
    <dsp:sp modelId="{AA19BC98-E7F5-4EF1-A3FF-7F75B9978AE0}">
      <dsp:nvSpPr>
        <dsp:cNvPr id="0" name=""/>
        <dsp:cNvSpPr/>
      </dsp:nvSpPr>
      <dsp:spPr>
        <a:xfrm>
          <a:off x="7971679" y="809341"/>
          <a:ext cx="2414738" cy="1448842"/>
        </a:xfrm>
        <a:prstGeom prst="rect">
          <a:avLst/>
        </a:prstGeom>
        <a:solidFill>
          <a:schemeClr val="accent2">
            <a:hueOff val="2771159"/>
            <a:satOff val="-477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Indian Home Loan Guarantee Program (Section 184)</a:t>
          </a:r>
        </a:p>
      </dsp:txBody>
      <dsp:txXfrm>
        <a:off x="7971679" y="809341"/>
        <a:ext cx="2414738" cy="1448842"/>
      </dsp:txXfrm>
    </dsp:sp>
    <dsp:sp modelId="{F8F21B2C-37D2-4ED4-917B-D4A659B2CC6F}">
      <dsp:nvSpPr>
        <dsp:cNvPr id="0" name=""/>
        <dsp:cNvSpPr/>
      </dsp:nvSpPr>
      <dsp:spPr>
        <a:xfrm>
          <a:off x="1331149" y="2499658"/>
          <a:ext cx="2414738" cy="1448842"/>
        </a:xfrm>
        <a:prstGeom prst="rect">
          <a:avLst/>
        </a:prstGeom>
        <a:solidFill>
          <a:schemeClr val="accent2">
            <a:hueOff val="3694879"/>
            <a:satOff val="-635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Title VI Loan Guarantee Program</a:t>
          </a:r>
        </a:p>
      </dsp:txBody>
      <dsp:txXfrm>
        <a:off x="1331149" y="2499658"/>
        <a:ext cx="2414738" cy="1448842"/>
      </dsp:txXfrm>
    </dsp:sp>
    <dsp:sp modelId="{70BAFD00-B7E0-4D98-8AA8-44509690A059}">
      <dsp:nvSpPr>
        <dsp:cNvPr id="0" name=""/>
        <dsp:cNvSpPr/>
      </dsp:nvSpPr>
      <dsp:spPr>
        <a:xfrm>
          <a:off x="3987361" y="2499658"/>
          <a:ext cx="2414738" cy="1448842"/>
        </a:xfrm>
        <a:prstGeom prst="rect">
          <a:avLst/>
        </a:prstGeom>
        <a:solidFill>
          <a:schemeClr val="accent2">
            <a:hueOff val="4618599"/>
            <a:satOff val="-794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Tribal HUD-VASH Program</a:t>
          </a:r>
        </a:p>
      </dsp:txBody>
      <dsp:txXfrm>
        <a:off x="3987361" y="2499658"/>
        <a:ext cx="2414738" cy="1448842"/>
      </dsp:txXfrm>
    </dsp:sp>
    <dsp:sp modelId="{80927347-CEAB-44DE-871C-DD82A9A91022}">
      <dsp:nvSpPr>
        <dsp:cNvPr id="0" name=""/>
        <dsp:cNvSpPr/>
      </dsp:nvSpPr>
      <dsp:spPr>
        <a:xfrm>
          <a:off x="6643573" y="2499658"/>
          <a:ext cx="2414738" cy="1448842"/>
        </a:xfrm>
        <a:prstGeom prst="rect">
          <a:avLst/>
        </a:prstGeom>
        <a:solidFill>
          <a:schemeClr val="accent2">
            <a:hueOff val="5542319"/>
            <a:satOff val="-953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Other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CARES ACT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/>
            <a:t>American Rescue Plan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/>
            <a:t>ROSS</a:t>
          </a:r>
        </a:p>
      </dsp:txBody>
      <dsp:txXfrm>
        <a:off x="6643573" y="2499658"/>
        <a:ext cx="2414738" cy="1448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C9767-41A4-4EA0-8477-BE6C9F01436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3BD0-8742-4073-B084-3A55601FD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5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C3BD0-8742-4073-B084-3A55601FD8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99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64261-1C6B-42AE-BC3E-43A3F7526F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4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64261-1C6B-42AE-BC3E-43A3F7526F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2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64261-1C6B-42AE-BC3E-43A3F7526FD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11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C3BD0-8742-4073-B084-3A55601FD8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9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Q&amp;A:</a:t>
            </a:r>
          </a:p>
          <a:p>
            <a:endParaRPr lang="en-US"/>
          </a:p>
          <a:p>
            <a:pPr marL="228600" indent="-228600">
              <a:buFont typeface="+mj-lt"/>
              <a:buAutoNum type="arabicPeriod"/>
            </a:pPr>
            <a:r>
              <a:rPr lang="en-US"/>
              <a:t>Over income and essential families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C3BD0-8742-4073-B084-3A55601FD8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0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C3BD0-8742-4073-B084-3A55601FD8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C3BD0-8742-4073-B084-3A55601FD8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8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C3BD0-8742-4073-B084-3A55601FD8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6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C3BD0-8742-4073-B084-3A55601FD8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0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64261-1C6B-42AE-BC3E-43A3F7526FD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0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86FA-E6A0-4981-B266-7A154F151E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1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C3BD0-8742-4073-B084-3A55601FD8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0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C3BD0-8742-4073-B084-3A55601FD8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2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1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3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815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1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81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6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4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4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7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7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D8CCF-379C-4B31-B159-F62365AE2C4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C3388-0DBC-4D49-A796-4A406A27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23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F2B093-EE03-4513-9CC1-3FED134DB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0CB42E-9381-4467-808D-9C9C9B34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7E5EB0-850D-4E1E-B5E1-15BDE595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A8B7CD-4C32-4DF2-B96E-2B432707C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3EA76-9A20-5DCE-53C0-F910EE588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246377"/>
            <a:ext cx="4964566" cy="1866900"/>
          </a:xfrm>
        </p:spPr>
        <p:txBody>
          <a:bodyPr>
            <a:normAutofit/>
          </a:bodyPr>
          <a:lstStyle/>
          <a:p>
            <a:pPr algn="l"/>
            <a:r>
              <a:rPr lang="en-US" sz="3800"/>
              <a:t>Southwest Office of Native American Programs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5F4282-D045-4B94-88BF-ABB9DC224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61E84B63-BCA3-FFFB-F21D-965FB20AB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41" y="1136073"/>
            <a:ext cx="3056465" cy="199451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9B80DF-5D27-45E5-B4BC-AF179FC03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28145A-0D28-4D99-ADCE-27370688D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1DAC29-F89D-4AA8-87C4-DBC8B397B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company&#10;&#10;Description automatically generated">
            <a:extLst>
              <a:ext uri="{FF2B5EF4-FFF2-40B4-BE49-F238E27FC236}">
                <a16:creationId xmlns:a16="http://schemas.microsoft.com/office/drawing/2014/main" id="{5B329FC9-DEF6-A87B-1A8F-CAC31276D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2" y="3521018"/>
            <a:ext cx="2451617" cy="24516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5CCFB9-2D1F-EAA5-C974-255718D38255}"/>
              </a:ext>
            </a:extLst>
          </p:cNvPr>
          <p:cNvSpPr txBox="1"/>
          <p:nvPr/>
        </p:nvSpPr>
        <p:spPr>
          <a:xfrm>
            <a:off x="5609940" y="4304431"/>
            <a:ext cx="3056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Sept. 18, 2024</a:t>
            </a:r>
            <a:br>
              <a:rPr lang="en-US" sz="2400" dirty="0"/>
            </a:br>
            <a:endParaRPr lang="en-US" sz="2400" dirty="0"/>
          </a:p>
          <a:p>
            <a:pPr algn="ctr"/>
            <a:r>
              <a:rPr lang="en-US" sz="2400" dirty="0" err="1"/>
              <a:t>Hondah</a:t>
            </a:r>
            <a:r>
              <a:rPr lang="en-US" sz="2400" dirty="0"/>
              <a:t> Resort, Pinetop, AZ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1D443-2065-8732-ED28-1FACB37938C2}"/>
              </a:ext>
            </a:extLst>
          </p:cNvPr>
          <p:cNvSpPr txBox="1"/>
          <p:nvPr/>
        </p:nvSpPr>
        <p:spPr>
          <a:xfrm>
            <a:off x="9115071" y="817418"/>
            <a:ext cx="2448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SWTHA </a:t>
            </a:r>
            <a:r>
              <a:rPr lang="en-US" sz="32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TriAnnual</a:t>
            </a: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Meeting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4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4C64-6CEC-4FA7-AD9F-4098E21C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</a:br>
            <a:r>
              <a:rPr lang="en-US" sz="4900" b="1" dirty="0">
                <a:effectLst/>
                <a:latin typeface="Calibri Light" panose="020F0302020204030204" pitchFamily="34" charset="0"/>
                <a:ea typeface="Perpetua" panose="02020502060401020303" pitchFamily="18" charset="0"/>
                <a:cs typeface="Calibri Light" panose="020F0302020204030204" pitchFamily="34" charset="0"/>
              </a:rPr>
              <a:t>Training and Technical Assistance </a:t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D32CAB9-9EE9-14F3-F462-194CF242D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282390"/>
              </p:ext>
            </p:extLst>
          </p:nvPr>
        </p:nvGraphicFramePr>
        <p:xfrm>
          <a:off x="224904" y="1316182"/>
          <a:ext cx="11703860" cy="522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4AC4646A-2560-E748-BB33-3F8F2BE12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1665" y="5167312"/>
            <a:ext cx="155532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17EA4-2854-3257-5EEA-47070CF87E80}"/>
              </a:ext>
            </a:extLst>
          </p:cNvPr>
          <p:cNvSpPr txBox="1"/>
          <p:nvPr/>
        </p:nvSpPr>
        <p:spPr>
          <a:xfrm>
            <a:off x="518776" y="2118095"/>
            <a:ext cx="10765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ONAP TRAINING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Group Trainings open to all Tribes and TDHEs in a region or all Indian country.  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349D5-D712-3EF8-4984-26D0B961928B}"/>
              </a:ext>
            </a:extLst>
          </p:cNvPr>
          <p:cNvSpPr txBox="1"/>
          <p:nvPr/>
        </p:nvSpPr>
        <p:spPr>
          <a:xfrm>
            <a:off x="1633001" y="4701196"/>
            <a:ext cx="781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TECHNICAL ASSISTANCE 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Tailored one-on-one assistance, support, and training for a particular Tribe or TDHE to address a specific need or programmatic issue.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7EBE2-49AB-83A1-B07B-717CE23069F0}"/>
              </a:ext>
            </a:extLst>
          </p:cNvPr>
          <p:cNvSpPr txBox="1"/>
          <p:nvPr/>
        </p:nvSpPr>
        <p:spPr>
          <a:xfrm>
            <a:off x="1091330" y="3291249"/>
            <a:ext cx="10375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SWONAP TRAINING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Trainings provided by SWONAP staff to all Tribes and TDHEs in SWONAP region.  </a:t>
            </a:r>
          </a:p>
        </p:txBody>
      </p:sp>
    </p:spTree>
    <p:extLst>
      <p:ext uri="{BB962C8B-B14F-4D97-AF65-F5344CB8AC3E}">
        <p14:creationId xmlns:p14="http://schemas.microsoft.com/office/powerpoint/2010/main" val="215319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E27890-391D-B124-7751-BAFD3334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Training and Technical Assistance – Sample Topics 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A0A9EDB5-07B2-FF6A-7D9D-420BC1E4D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71" y="4528801"/>
            <a:ext cx="1624280" cy="13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6BD10-5EBD-C3D1-C870-CE6CAB0094B0}"/>
              </a:ext>
            </a:extLst>
          </p:cNvPr>
          <p:cNvSpPr txBox="1"/>
          <p:nvPr/>
        </p:nvSpPr>
        <p:spPr>
          <a:xfrm>
            <a:off x="3938900" y="5913130"/>
            <a:ext cx="1565916" cy="692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6E748-1986-58BE-7C20-2B6CE6D17E78}"/>
              </a:ext>
            </a:extLst>
          </p:cNvPr>
          <p:cNvSpPr txBox="1"/>
          <p:nvPr/>
        </p:nvSpPr>
        <p:spPr>
          <a:xfrm>
            <a:off x="2419196" y="1562835"/>
            <a:ext cx="752944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Addressing Housing and Community Safety Needs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Tribal Housing Board Roles &amp; Responsibilities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Contract Administration, Procurement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Financial Management &amp; Reporting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Over Income and Essential Families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Managing Housing Programs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Admissions &amp; Occupancy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NAHASDA Essentials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Program Income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Self-Monitoring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77BF3D-A876-3B95-ED44-188A4C6235BE}"/>
              </a:ext>
            </a:extLst>
          </p:cNvPr>
          <p:cNvSpPr/>
          <p:nvPr/>
        </p:nvSpPr>
        <p:spPr>
          <a:xfrm rot="20386733">
            <a:off x="445675" y="2822625"/>
            <a:ext cx="220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FREE!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A6A758-AB69-B444-A391-F991F7E83B1D}"/>
              </a:ext>
            </a:extLst>
          </p:cNvPr>
          <p:cNvSpPr/>
          <p:nvPr/>
        </p:nvSpPr>
        <p:spPr>
          <a:xfrm rot="786285">
            <a:off x="8702345" y="3041092"/>
            <a:ext cx="24925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FREE!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792C2-F061-5532-6F4A-5968BBD82052}"/>
              </a:ext>
            </a:extLst>
          </p:cNvPr>
          <p:cNvSpPr txBox="1"/>
          <p:nvPr/>
        </p:nvSpPr>
        <p:spPr>
          <a:xfrm>
            <a:off x="550341" y="6092570"/>
            <a:ext cx="972973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CONTACT:  </a:t>
            </a:r>
            <a:r>
              <a:rPr lang="en-US" sz="2400" b="1" dirty="0"/>
              <a:t>Debbie Broermann - deborah.s.broermann@hud.gov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08790B6-B996-2E34-712C-A5127C7E7A53}"/>
              </a:ext>
            </a:extLst>
          </p:cNvPr>
          <p:cNvSpPr/>
          <p:nvPr/>
        </p:nvSpPr>
        <p:spPr>
          <a:xfrm>
            <a:off x="550341" y="4933883"/>
            <a:ext cx="870686" cy="11816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4E0A0-BB0C-42FD-8590-DDFCB7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729" y="1813156"/>
            <a:ext cx="9301741" cy="443341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000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0126CA-3B5E-94B0-2138-B6273D07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4" y="561595"/>
            <a:ext cx="11285088" cy="53755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D7B645-27D2-68C2-FE41-36504E1935BF}"/>
              </a:ext>
            </a:extLst>
          </p:cNvPr>
          <p:cNvSpPr txBox="1"/>
          <p:nvPr/>
        </p:nvSpPr>
        <p:spPr>
          <a:xfrm>
            <a:off x="518004" y="6016743"/>
            <a:ext cx="1095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Annual Status and Evaluation Reports for ICDBG grants for Year End 9/30/2024 are due on November 14, 2024</a:t>
            </a:r>
            <a:r>
              <a:rPr lang="en-US" sz="1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2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C3CB90-6499-DC38-3470-84A3D3DE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754" y="365127"/>
            <a:ext cx="9027195" cy="708762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latin typeface="Helvetica" panose="020B0604020202020204" pitchFamily="34" charset="0"/>
                <a:cs typeface="Helvetica" panose="020B0604020202020204" pitchFamily="34" charset="0"/>
              </a:rPr>
              <a:t>Helpful Resources …</a:t>
            </a: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3988F252-3110-D695-5B9B-52DEFF862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1665" y="5167312"/>
            <a:ext cx="155532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75BF9A-5DF4-60EF-88F3-A7512CFD092C}"/>
              </a:ext>
            </a:extLst>
          </p:cNvPr>
          <p:cNvSpPr txBox="1"/>
          <p:nvPr/>
        </p:nvSpPr>
        <p:spPr>
          <a:xfrm>
            <a:off x="360218" y="1073889"/>
            <a:ext cx="11277600" cy="5678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ONAP Website 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https://www.hud.gov/codetalk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SW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ONAP Website 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https://www.hud.gov/program_offices/public_indian_housing/ih/codetalk/onap/swonap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SW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ONAP Grantee Assignments  </a:t>
            </a:r>
            <a:r>
              <a:rPr lang="en-US" sz="2400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</a:rPr>
              <a:t>https://www.hud.gov/sites/dfiles/PIH/documents/SWONAP_Grantee_Assignments.pdf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sz="2400" b="1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ONAP Calendar of Events (Free Trainings) Website </a:t>
            </a:r>
            <a:r>
              <a:rPr lang="en-US" sz="2400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https://www.hud.gov/program_offices/public_indian_housing/ih/codetalk/calendar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600"/>
              </a:spcAft>
            </a:pPr>
            <a:b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Corinna H. Stiles, Administrator </a:t>
            </a:r>
            <a:r>
              <a:rPr lang="en-US" sz="2400" dirty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Corinna.h.stiles@hud.gov</a:t>
            </a:r>
            <a:endParaRPr lang="en-US" sz="2400" dirty="0">
              <a:solidFill>
                <a:srgbClr val="0070C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600"/>
              </a:spcAft>
            </a:pPr>
            <a:endParaRPr lang="en-US" sz="11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Floyd Tortalita, Deputy Administrator  </a:t>
            </a:r>
            <a:r>
              <a:rPr lang="en-US" sz="2400" dirty="0">
                <a:solidFill>
                  <a:srgbClr val="FFAE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Floyd</a:t>
            </a:r>
            <a:r>
              <a:rPr lang="en-US" sz="2400" dirty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.D.Tortalita@hud.gov</a:t>
            </a:r>
            <a:r>
              <a:rPr lang="en-US" sz="2400" dirty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</a:p>
          <a:p>
            <a:pPr marL="457200" marR="0" indent="-457200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en-US" sz="24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1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9F06-33E1-67BC-7C79-E40D894D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SWONAP Initiatives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BDC4A-EA64-63C0-D0C1-E07B3F6C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282" y="2295776"/>
            <a:ext cx="10867869" cy="3808996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Expand Funding and Training Opportunities for SWONAP Grantees</a:t>
            </a:r>
          </a:p>
          <a:p>
            <a:r>
              <a:rPr lang="en-US" sz="2800" dirty="0"/>
              <a:t>Promote Tribal Programs and Resources</a:t>
            </a:r>
          </a:p>
          <a:p>
            <a:r>
              <a:rPr lang="en-US" sz="2800" dirty="0"/>
              <a:t>Foster Tribal Partnerships and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23016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F2B093-EE03-4513-9CC1-3FED134DB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0CB42E-9381-4467-808D-9C9C9B34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7E5EB0-850D-4E1E-B5E1-15BDE595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A8B7CD-4C32-4DF2-B96E-2B432707C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3EA76-9A20-5DCE-53C0-F910EE588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453" y="2246377"/>
            <a:ext cx="4495113" cy="1866900"/>
          </a:xfrm>
        </p:spPr>
        <p:txBody>
          <a:bodyPr>
            <a:normAutofit/>
          </a:bodyPr>
          <a:lstStyle/>
          <a:p>
            <a:pPr algn="l"/>
            <a:r>
              <a:rPr lang="en-US" sz="3800"/>
              <a:t>Southwest Office of Native American Programs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5F4282-D045-4B94-88BF-ABB9DC224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61E84B63-BCA3-FFFB-F21D-965FB20AB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41" y="1482261"/>
            <a:ext cx="3056465" cy="15282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9B80DF-5D27-45E5-B4BC-AF179FC03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28145A-0D28-4D99-ADCE-27370688D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1DAC29-F89D-4AA8-87C4-DBC8B397B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company&#10;&#10;Description automatically generated">
            <a:extLst>
              <a:ext uri="{FF2B5EF4-FFF2-40B4-BE49-F238E27FC236}">
                <a16:creationId xmlns:a16="http://schemas.microsoft.com/office/drawing/2014/main" id="{5B329FC9-DEF6-A87B-1A8F-CAC31276D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2" y="3521018"/>
            <a:ext cx="2451617" cy="24516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8BB6A3-25E2-B1C4-3494-516D015056F7}"/>
              </a:ext>
            </a:extLst>
          </p:cNvPr>
          <p:cNvSpPr txBox="1"/>
          <p:nvPr/>
        </p:nvSpPr>
        <p:spPr>
          <a:xfrm>
            <a:off x="464234" y="379828"/>
            <a:ext cx="450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Thank You!!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58A87-FE05-800D-7AB0-AA8616965847}"/>
              </a:ext>
            </a:extLst>
          </p:cNvPr>
          <p:cNvSpPr txBox="1"/>
          <p:nvPr/>
        </p:nvSpPr>
        <p:spPr>
          <a:xfrm>
            <a:off x="5448571" y="4175751"/>
            <a:ext cx="35320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Corinna Stiles, Administrator</a:t>
            </a:r>
            <a:b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(602) 379-7235</a:t>
            </a: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kern="0">
                <a:solidFill>
                  <a:prstClr val="white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Corinna.H.Stiles@hud.gov</a:t>
            </a:r>
            <a:b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kern="100">
                <a:solidFill>
                  <a:prstClr val="white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20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E3D6F-3EB0-EFD0-84F8-41D5940B5D95}"/>
              </a:ext>
            </a:extLst>
          </p:cNvPr>
          <p:cNvSpPr txBox="1"/>
          <p:nvPr/>
        </p:nvSpPr>
        <p:spPr>
          <a:xfrm>
            <a:off x="8967680" y="719374"/>
            <a:ext cx="27396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Floyd Tortalita,</a:t>
            </a:r>
          </a:p>
          <a:p>
            <a:r>
              <a:rPr lang="en-US" b="1" dirty="0"/>
              <a:t>Deputy Administrator</a:t>
            </a:r>
          </a:p>
          <a:p>
            <a:r>
              <a:rPr lang="en-US" b="1" dirty="0"/>
              <a:t>(505) 346-6924</a:t>
            </a:r>
          </a:p>
          <a:p>
            <a:r>
              <a:rPr lang="en-US" sz="1600" b="1" dirty="0"/>
              <a:t>Floyd.D.Tortalita@hud.gov</a:t>
            </a:r>
          </a:p>
        </p:txBody>
      </p:sp>
    </p:spTree>
    <p:extLst>
      <p:ext uri="{BB962C8B-B14F-4D97-AF65-F5344CB8AC3E}">
        <p14:creationId xmlns:p14="http://schemas.microsoft.com/office/powerpoint/2010/main" val="245422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E0397C-C323-8ED3-81BA-272ED110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81" y="753228"/>
            <a:ext cx="8079302" cy="1080938"/>
          </a:xfrm>
        </p:spPr>
        <p:txBody>
          <a:bodyPr>
            <a:normAutofit/>
          </a:bodyPr>
          <a:lstStyle/>
          <a:p>
            <a:r>
              <a:rPr lang="en-US" sz="2800"/>
              <a:t>Southwest Office of Native American Programs</a:t>
            </a:r>
          </a:p>
        </p:txBody>
      </p:sp>
      <p:pic>
        <p:nvPicPr>
          <p:cNvPr id="5" name="Content Placeholder 8" descr="A logo for a company&#10;&#10;Description automatically generated">
            <a:extLst>
              <a:ext uri="{FF2B5EF4-FFF2-40B4-BE49-F238E27FC236}">
                <a16:creationId xmlns:a16="http://schemas.microsoft.com/office/drawing/2014/main" id="{9C4D1EAF-F565-D755-1AE2-20E448273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0" y="680721"/>
            <a:ext cx="1588470" cy="1199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65B83F-C117-C3ED-942B-9D30FE579078}"/>
              </a:ext>
            </a:extLst>
          </p:cNvPr>
          <p:cNvSpPr txBox="1"/>
          <p:nvPr/>
        </p:nvSpPr>
        <p:spPr>
          <a:xfrm>
            <a:off x="323850" y="2324100"/>
            <a:ext cx="11496675" cy="423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BD8F1-EEEA-5D44-4DB3-8004002D4BB9}"/>
              </a:ext>
            </a:extLst>
          </p:cNvPr>
          <p:cNvSpPr txBox="1"/>
          <p:nvPr/>
        </p:nvSpPr>
        <p:spPr>
          <a:xfrm>
            <a:off x="371475" y="2117017"/>
            <a:ext cx="11315700" cy="42028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endParaRPr lang="en-US" sz="2400" b="1" kern="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kern="0" dirty="0">
                <a:effectLst/>
                <a:latin typeface="Helvetica"/>
                <a:ea typeface="Times New Roman" panose="02020603050405020304" pitchFamily="18" charset="0"/>
                <a:cs typeface="Helvetica"/>
              </a:rPr>
              <a:t>			</a:t>
            </a:r>
            <a:r>
              <a:rPr lang="en-US" sz="2400" b="1" kern="0" dirty="0">
                <a:effectLst/>
                <a:latin typeface="Helvetica"/>
                <a:ea typeface="Times New Roman" panose="02020603050405020304" pitchFamily="18" charset="0"/>
                <a:cs typeface="Times New Roman"/>
              </a:rPr>
              <a:t>Dr. Corinna Stiles, Administrator			</a:t>
            </a:r>
            <a:endParaRPr lang="en-US" sz="2400" kern="100" dirty="0">
              <a:latin typeface="Helvetica"/>
              <a:ea typeface="Times New Roman" panose="02020603050405020304" pitchFamily="18" charset="0"/>
              <a:cs typeface="Times New Roman"/>
            </a:endParaRP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latin typeface="Aptos"/>
                <a:ea typeface="Times New Roman" panose="02020603050405020304" pitchFamily="18" charset="0"/>
                <a:cs typeface="Times New Roman"/>
              </a:rPr>
              <a:t>			</a:t>
            </a:r>
            <a:r>
              <a:rPr lang="en-US" sz="2400" b="1" kern="0" dirty="0">
                <a:latin typeface="Helvetica"/>
                <a:ea typeface="Times New Roman" panose="02020603050405020304" pitchFamily="18" charset="0"/>
                <a:cs typeface="Times New Roman"/>
              </a:rPr>
              <a:t>Floyd Tortalita, Deputy Administrator</a:t>
            </a:r>
            <a:endParaRPr lang="en-US" sz="2400" kern="100" dirty="0">
              <a:effectLst/>
              <a:latin typeface="Helvetica"/>
              <a:ea typeface="Aptos" panose="020B0004020202020204" pitchFamily="34" charset="0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endParaRPr lang="en-US" sz="2400" b="1" kern="0" dirty="0">
              <a:latin typeface="Helvetica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	</a:t>
            </a:r>
            <a:r>
              <a:rPr lang="en-US" sz="2000" kern="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Phoenix Office							Albuquerque Office</a:t>
            </a:r>
            <a:endParaRPr lang="en-US" sz="2000" kern="100" dirty="0"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	2800 North Central Ave-Suite 700		500 Gold Ave, SW, 7</a:t>
            </a:r>
            <a:r>
              <a:rPr lang="en-US" sz="2000" kern="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</a:t>
            </a:r>
            <a:r>
              <a:rPr lang="en-US" sz="2000" kern="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Floor, Ste 7301</a:t>
            </a:r>
            <a:endParaRPr lang="en-US" sz="2000" kern="100" dirty="0"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	Phoenix, AZ 85004						P.O. Box 906</a:t>
            </a:r>
            <a:endParaRPr lang="en-US" sz="2000" kern="100" dirty="0"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	(602) 379-7100							Albuquerque, NM 87103-0906</a:t>
            </a:r>
            <a:endParaRPr lang="en-US" sz="2000" kern="100" dirty="0"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											(505) 346-6923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D44C-BBDD-1273-0205-4C44BF91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Baguet Script" panose="00000500000000000000" pitchFamily="2" charset="0"/>
              </a:rPr>
              <a:t>Who We Are:  </a:t>
            </a:r>
            <a:r>
              <a:rPr lang="en-US" sz="3200" dirty="0"/>
              <a:t>Office of Native American Programs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8FACC0-7BCD-23A2-B339-B3E85D2A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099734"/>
            <a:ext cx="5842000" cy="459678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700" dirty="0"/>
              <a:t>Alaska Region (Alaska)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Northwest Region (Idaho, Oregon, and Washington)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Northern Plains Region (Colorado, Montana, North Dakota, Nebraska, South Dakota, Utah, and Wyoming)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Southern Plains Region (Kansas, Louisiana, Missouri, Oklahoma, and Texas)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Eastern/Woodlands Region (Alabama, Connecticut, Florida, Iowa, Massachusetts, Maine, Michigan, Minnesota, Mississippi, North Carolina, New York, Rhode Island, South Carolina, Virginia, and Wisconsin)</a:t>
            </a:r>
          </a:p>
          <a:p>
            <a:pPr marL="342900" indent="-342900">
              <a:buFont typeface="+mj-lt"/>
              <a:buAutoNum type="arabicPeriod"/>
            </a:pPr>
            <a:endParaRPr lang="en-US" sz="1700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Southwest Region </a:t>
            </a:r>
            <a:r>
              <a:rPr lang="en-US" sz="1700" dirty="0"/>
              <a:t>(Arizona, California, New Mexico, Nevada, West TX)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29E68-45AE-2C52-4599-355712C10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64" y="2099734"/>
            <a:ext cx="4480948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7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F2B093-EE03-4513-9CC1-3FED134DB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0CB42E-9381-4467-808D-9C9C9B34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7E5EB0-850D-4E1E-B5E1-15BDE595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A8B7CD-4C32-4DF2-B96E-2B432707C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3EA76-9A20-5DCE-53C0-F910EE588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" y="2037104"/>
            <a:ext cx="4707740" cy="28380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174 Indian Nations in SWONAP area</a:t>
            </a:r>
            <a:br>
              <a:rPr lang="en-US" sz="2700" dirty="0"/>
            </a:br>
            <a:r>
              <a:rPr lang="en-US" sz="2700" dirty="0"/>
              <a:t> </a:t>
            </a:r>
            <a:br>
              <a:rPr lang="en-US" sz="1600" dirty="0"/>
            </a:br>
            <a:r>
              <a:rPr lang="en-US" sz="2700" b="1" dirty="0"/>
              <a:t>157 grantees </a:t>
            </a:r>
            <a:br>
              <a:rPr lang="en-US" sz="2700" b="1" dirty="0"/>
            </a:br>
            <a:r>
              <a:rPr lang="en-US" sz="2700" b="1" dirty="0"/>
              <a:t>(Tribes &amp; TDHEs) </a:t>
            </a:r>
            <a:endParaRPr lang="en-US" sz="3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5F4282-D045-4B94-88BF-ABB9DC224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9B80DF-5D27-45E5-B4BC-AF179FC03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28145A-0D28-4D99-ADCE-27370688D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1DAC29-F89D-4AA8-87C4-DBC8B397B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36E46-1ABE-28F0-9435-C1FF470CEA9D}"/>
              </a:ext>
            </a:extLst>
          </p:cNvPr>
          <p:cNvSpPr txBox="1"/>
          <p:nvPr/>
        </p:nvSpPr>
        <p:spPr>
          <a:xfrm>
            <a:off x="9115072" y="806824"/>
            <a:ext cx="24516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Arizona – 22 Tribes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47EC5-C87C-C35F-8C68-68A40CF618D9}"/>
              </a:ext>
            </a:extLst>
          </p:cNvPr>
          <p:cNvSpPr txBox="1"/>
          <p:nvPr/>
        </p:nvSpPr>
        <p:spPr>
          <a:xfrm>
            <a:off x="9115072" y="3521018"/>
            <a:ext cx="245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New Mexico</a:t>
            </a:r>
          </a:p>
          <a:p>
            <a:endParaRPr lang="en-US">
              <a:solidFill>
                <a:srgbClr val="002060"/>
              </a:solidFill>
            </a:endParaRPr>
          </a:p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DB5E63-8BC7-4FCF-7CC3-080B8BC3A316}"/>
              </a:ext>
            </a:extLst>
          </p:cNvPr>
          <p:cNvSpPr txBox="1"/>
          <p:nvPr/>
        </p:nvSpPr>
        <p:spPr>
          <a:xfrm>
            <a:off x="5528938" y="529825"/>
            <a:ext cx="254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California – 109 Tribes/Rancherias/</a:t>
            </a:r>
          </a:p>
          <a:p>
            <a:pPr algn="ctr"/>
            <a:r>
              <a:rPr lang="en-US" b="1">
                <a:solidFill>
                  <a:srgbClr val="0070C0"/>
                </a:solidFill>
              </a:rPr>
              <a:t>Colonies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504766-E5A4-3B18-6772-9EB0EC75E8A6}"/>
              </a:ext>
            </a:extLst>
          </p:cNvPr>
          <p:cNvSpPr txBox="1"/>
          <p:nvPr/>
        </p:nvSpPr>
        <p:spPr>
          <a:xfrm>
            <a:off x="5661459" y="5930369"/>
            <a:ext cx="25446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/>
              <a:t>Nevada – 19 Tribes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4DEF793-4E86-0491-B214-D7FD0CDA0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358" y="1416526"/>
            <a:ext cx="5834166" cy="446000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A33E79F-B774-84EA-A4AE-CBE12B4F97F7}"/>
              </a:ext>
            </a:extLst>
          </p:cNvPr>
          <p:cNvSpPr txBox="1"/>
          <p:nvPr/>
        </p:nvSpPr>
        <p:spPr>
          <a:xfrm>
            <a:off x="9405053" y="5804408"/>
            <a:ext cx="254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New Mexico – 23 Pueblos/Tribes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B1B68-E675-C703-9938-23FE5194987C}"/>
              </a:ext>
            </a:extLst>
          </p:cNvPr>
          <p:cNvSpPr txBox="1"/>
          <p:nvPr/>
        </p:nvSpPr>
        <p:spPr>
          <a:xfrm>
            <a:off x="233082" y="346363"/>
            <a:ext cx="4835800" cy="12003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Baguet Script" panose="00000500000000000000" pitchFamily="2" charset="0"/>
              </a:rPr>
              <a:t>Who We Serve:  </a:t>
            </a:r>
            <a:br>
              <a:rPr lang="en-US" sz="4000" dirty="0">
                <a:solidFill>
                  <a:srgbClr val="0070C0"/>
                </a:solidFill>
                <a:latin typeface="Baguet Script" panose="00000500000000000000" pitchFamily="2" charset="0"/>
              </a:rPr>
            </a:br>
            <a:r>
              <a:rPr lang="en-US" sz="3200" dirty="0"/>
              <a:t>SWONAP’s Service Region</a:t>
            </a:r>
          </a:p>
        </p:txBody>
      </p:sp>
    </p:spTree>
    <p:extLst>
      <p:ext uri="{BB962C8B-B14F-4D97-AF65-F5344CB8AC3E}">
        <p14:creationId xmlns:p14="http://schemas.microsoft.com/office/powerpoint/2010/main" val="64022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DA76-0E39-7A69-AD1E-61CBCF4E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91" y="753228"/>
            <a:ext cx="8340692" cy="10809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Baguet Script" panose="00000500000000000000" pitchFamily="2" charset="0"/>
              </a:rPr>
              <a:t>What We Do: </a:t>
            </a:r>
            <a:r>
              <a:rPr lang="en-US" sz="2800" dirty="0"/>
              <a:t>Office of Native American Programs (ONAP) </a:t>
            </a:r>
          </a:p>
        </p:txBody>
      </p:sp>
      <p:pic>
        <p:nvPicPr>
          <p:cNvPr id="9" name="Content Placeholder 8" descr="A logo for a company&#10;&#10;Description automatically generated">
            <a:extLst>
              <a:ext uri="{FF2B5EF4-FFF2-40B4-BE49-F238E27FC236}">
                <a16:creationId xmlns:a16="http://schemas.microsoft.com/office/drawing/2014/main" id="{2070FB3B-0989-67AB-0DAF-2DCEBA1E8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0" y="680721"/>
            <a:ext cx="1588470" cy="119970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079535-7D8D-35A5-87CF-88BE5C72EB27}"/>
              </a:ext>
            </a:extLst>
          </p:cNvPr>
          <p:cNvSpPr txBox="1"/>
          <p:nvPr/>
        </p:nvSpPr>
        <p:spPr>
          <a:xfrm>
            <a:off x="254143" y="2200810"/>
            <a:ext cx="11776895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750"/>
              </a:spcAft>
            </a:pPr>
            <a:r>
              <a:rPr lang="en-US" sz="2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ONAP's Mission</a:t>
            </a:r>
            <a:endParaRPr lang="en-US" sz="16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750"/>
              </a:spcAft>
            </a:pPr>
            <a:endParaRPr lang="en-US" sz="16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increase the supply of safe, decent, and affordable housing available to Native American families.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endParaRPr lang="en-US" sz="26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strengthen communities by improving living conditions and creating economic opportunities for tribes and Indian housing residents; and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endParaRPr lang="en-US" sz="26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ensure fiscal integrity in the operation of the programs it administers.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endParaRPr lang="en-US" sz="26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0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184B62-A7ED-16C1-182E-0792D563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SWONAP Team </a:t>
            </a:r>
          </a:p>
        </p:txBody>
      </p:sp>
      <p:pic>
        <p:nvPicPr>
          <p:cNvPr id="7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FA358065-90F3-5B48-2932-5783D7C87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5161" y="667805"/>
            <a:ext cx="155532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6860C44F-DE44-C19B-D6BC-D114D9890ECA}"/>
              </a:ext>
            </a:extLst>
          </p:cNvPr>
          <p:cNvSpPr/>
          <p:nvPr/>
        </p:nvSpPr>
        <p:spPr>
          <a:xfrm>
            <a:off x="4046610" y="1620988"/>
            <a:ext cx="2959768" cy="94836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ADMINISTRATOR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A8469C-768E-9CCB-D2EC-A78417B37AC1}"/>
              </a:ext>
            </a:extLst>
          </p:cNvPr>
          <p:cNvSpPr/>
          <p:nvPr/>
        </p:nvSpPr>
        <p:spPr>
          <a:xfrm>
            <a:off x="1634315" y="1866391"/>
            <a:ext cx="2246048" cy="10421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Administrator Advisor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50A37C-4AB2-050F-195E-E059979F20F0}"/>
              </a:ext>
            </a:extLst>
          </p:cNvPr>
          <p:cNvSpPr/>
          <p:nvPr/>
        </p:nvSpPr>
        <p:spPr>
          <a:xfrm>
            <a:off x="7197761" y="1877192"/>
            <a:ext cx="2246048" cy="10421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American Program Specialist </a:t>
            </a: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6D56E904-FF34-63F8-2F93-F09295C825AA}"/>
              </a:ext>
            </a:extLst>
          </p:cNvPr>
          <p:cNvSpPr/>
          <p:nvPr/>
        </p:nvSpPr>
        <p:spPr>
          <a:xfrm>
            <a:off x="4228812" y="2836939"/>
            <a:ext cx="3188331" cy="948362"/>
          </a:xfrm>
          <a:prstGeom prst="double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Deputy Administrator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1C4B4A-E0CD-6CA1-8C7E-49711311CD94}"/>
              </a:ext>
            </a:extLst>
          </p:cNvPr>
          <p:cNvSpPr/>
          <p:nvPr/>
        </p:nvSpPr>
        <p:spPr>
          <a:xfrm>
            <a:off x="891883" y="3311120"/>
            <a:ext cx="3009153" cy="682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Grants Evaluation Director  (2)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B0B72A-6652-8861-1111-87460986AD98}"/>
              </a:ext>
            </a:extLst>
          </p:cNvPr>
          <p:cNvSpPr/>
          <p:nvPr/>
        </p:nvSpPr>
        <p:spPr>
          <a:xfrm>
            <a:off x="7755095" y="3193483"/>
            <a:ext cx="3253341" cy="682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Grants Management Director (2) 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01BEA351-D62E-EB33-7A2E-66A8CBEF0757}"/>
              </a:ext>
            </a:extLst>
          </p:cNvPr>
          <p:cNvSpPr/>
          <p:nvPr/>
        </p:nvSpPr>
        <p:spPr>
          <a:xfrm>
            <a:off x="1514825" y="4094571"/>
            <a:ext cx="1901818" cy="1120713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Team Leads  (4)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A3A67788-33AD-C9DA-CAFE-D0A232CAB082}"/>
              </a:ext>
            </a:extLst>
          </p:cNvPr>
          <p:cNvSpPr/>
          <p:nvPr/>
        </p:nvSpPr>
        <p:spPr>
          <a:xfrm>
            <a:off x="8371990" y="3993750"/>
            <a:ext cx="2019549" cy="1166735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Team Leads (4)  </a:t>
            </a:r>
          </a:p>
        </p:txBody>
      </p:sp>
      <p:sp>
        <p:nvSpPr>
          <p:cNvPr id="17" name="Star: 16 Points 16">
            <a:extLst>
              <a:ext uri="{FF2B5EF4-FFF2-40B4-BE49-F238E27FC236}">
                <a16:creationId xmlns:a16="http://schemas.microsoft.com/office/drawing/2014/main" id="{0D6BDF15-9166-40FF-9D24-9BD56FD0642E}"/>
              </a:ext>
            </a:extLst>
          </p:cNvPr>
          <p:cNvSpPr/>
          <p:nvPr/>
        </p:nvSpPr>
        <p:spPr>
          <a:xfrm>
            <a:off x="1144027" y="5313692"/>
            <a:ext cx="2583933" cy="1337611"/>
          </a:xfrm>
          <a:prstGeom prst="star1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 Specialists (8)</a:t>
            </a:r>
          </a:p>
        </p:txBody>
      </p:sp>
      <p:sp>
        <p:nvSpPr>
          <p:cNvPr id="18" name="Star: 16 Points 17">
            <a:extLst>
              <a:ext uri="{FF2B5EF4-FFF2-40B4-BE49-F238E27FC236}">
                <a16:creationId xmlns:a16="http://schemas.microsoft.com/office/drawing/2014/main" id="{7F7FA6C8-438F-5DA3-01C3-14D6B41D2A80}"/>
              </a:ext>
            </a:extLst>
          </p:cNvPr>
          <p:cNvSpPr/>
          <p:nvPr/>
        </p:nvSpPr>
        <p:spPr>
          <a:xfrm>
            <a:off x="8249290" y="5215285"/>
            <a:ext cx="2418710" cy="1393652"/>
          </a:xfrm>
          <a:prstGeom prst="star1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GM Specialists (11)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A2B3C-8699-10AF-5256-057B5355EEE6}"/>
              </a:ext>
            </a:extLst>
          </p:cNvPr>
          <p:cNvSpPr txBox="1"/>
          <p:nvPr/>
        </p:nvSpPr>
        <p:spPr>
          <a:xfrm>
            <a:off x="4847108" y="4913846"/>
            <a:ext cx="22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(36 staff in Phoenix and Albuquerque)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5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7CD1-7DD2-4E9B-82AE-46B60232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SWONAP Funding Programs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E7A55F-32E3-4E76-A81B-52445F16B9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89598"/>
              </p:ext>
            </p:extLst>
          </p:nvPr>
        </p:nvGraphicFramePr>
        <p:xfrm>
          <a:off x="680321" y="1642957"/>
          <a:ext cx="10389461" cy="475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24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615F-35C6-93F6-1AFF-1A45198A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722458"/>
            <a:ext cx="4382662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/>
              <a:t>IHBG Appropriations Growth</a:t>
            </a:r>
            <a:br>
              <a:rPr lang="en-US" sz="2400"/>
            </a:br>
            <a:r>
              <a:rPr lang="en-US" sz="2400"/>
              <a:t>2014-2024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CC4231-FBF4-DBCA-4380-1E1FEF59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8" y="2090656"/>
            <a:ext cx="4106782" cy="47673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0" i="0">
                <a:effectLst/>
                <a:latin typeface="Public Sans"/>
              </a:rPr>
              <a:t>The ‘minibus’ appropriations package, </a:t>
            </a:r>
            <a:r>
              <a:rPr lang="en-US" b="1" i="0" u="sng">
                <a:solidFill>
                  <a:srgbClr val="052656"/>
                </a:solidFill>
                <a:effectLst/>
                <a:latin typeface="Public Sans"/>
                <a:hlinkClick r:id="rId3"/>
              </a:rPr>
              <a:t>the Consolidated Appropriations Act of 2024</a:t>
            </a:r>
            <a:r>
              <a:rPr lang="en-US" b="0" i="0">
                <a:effectLst/>
                <a:latin typeface="Public Sans"/>
              </a:rPr>
              <a:t>, provided $1.34 billion for Native American Programs, a $324 million increase (32%) above the FY23 enacted. This includes $1.11 billion for the Indian Housing Block Grant (IHBG), formula, a $324 million (41%) increase above FY23 enacted.  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E7B34-E1B4-DCDE-9394-61DE56937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050" y="1293697"/>
            <a:ext cx="6841177" cy="464249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02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1901F3-4FAC-EEC1-98B2-D072369A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81" y="753228"/>
            <a:ext cx="8079302" cy="1080938"/>
          </a:xfrm>
        </p:spPr>
        <p:txBody>
          <a:bodyPr>
            <a:normAutofit/>
          </a:bodyPr>
          <a:lstStyle/>
          <a:p>
            <a:r>
              <a:rPr lang="en-US" sz="2800" b="1" dirty="0"/>
              <a:t>The Consolidated Appropriations Act of 2024 for Native American Programs</a:t>
            </a:r>
            <a:endParaRPr lang="en-US" sz="2800" dirty="0"/>
          </a:p>
        </p:txBody>
      </p:sp>
      <p:pic>
        <p:nvPicPr>
          <p:cNvPr id="5" name="Content Placeholder 8" descr="A logo for a company&#10;&#10;Description automatically generated">
            <a:extLst>
              <a:ext uri="{FF2B5EF4-FFF2-40B4-BE49-F238E27FC236}">
                <a16:creationId xmlns:a16="http://schemas.microsoft.com/office/drawing/2014/main" id="{0074A7B0-8A71-D799-D8F0-39ADFCDFF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0" y="680721"/>
            <a:ext cx="1588470" cy="1199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7660C-8E98-66C3-7C8A-4FAA7EF6A9D9}"/>
              </a:ext>
            </a:extLst>
          </p:cNvPr>
          <p:cNvSpPr txBox="1"/>
          <p:nvPr/>
        </p:nvSpPr>
        <p:spPr>
          <a:xfrm>
            <a:off x="299235" y="2019300"/>
            <a:ext cx="11593530" cy="468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$1.1 billion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formula Indian Housing Block Grants (IHBG) </a:t>
            </a:r>
            <a:b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  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$324 million (41%) </a:t>
            </a:r>
            <a:r>
              <a:rPr lang="en-US" sz="28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 the 2023 Appropriations Act. </a:t>
            </a:r>
            <a:b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$150 million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IHBG competitive grants;</a:t>
            </a:r>
            <a:b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$ 75 million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Indian Community Development Block Grants;</a:t>
            </a:r>
            <a:b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  1 million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Title VI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b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 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22.3 million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Native Hawaiian Housing Block Grants; and   </a:t>
            </a:r>
          </a:p>
          <a:p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2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  7 million for Technical Assistance and Training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includes a $2 million set-aside for NAHASDA technical assistance. </a:t>
            </a:r>
          </a:p>
          <a:p>
            <a:endParaRPr lang="en-US" sz="20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$1.34 Billion</a:t>
            </a:r>
          </a:p>
        </p:txBody>
      </p:sp>
    </p:spTree>
    <p:extLst>
      <p:ext uri="{BB962C8B-B14F-4D97-AF65-F5344CB8AC3E}">
        <p14:creationId xmlns:p14="http://schemas.microsoft.com/office/powerpoint/2010/main" val="28925463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5ba797-1a5a-4357-a3df-87437ba1ed8c">
      <Terms xmlns="http://schemas.microsoft.com/office/infopath/2007/PartnerControls"/>
    </lcf76f155ced4ddcb4097134ff3c332f>
    <TaxCatchAll xmlns="8f350ef7-00a3-49c9-a8bb-6bda9115a2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4EEBD85C5514EA6381B8D5A85D2AC" ma:contentTypeVersion="12" ma:contentTypeDescription="Create a new document." ma:contentTypeScope="" ma:versionID="77a840e02fe7b924206ab3652becabb5">
  <xsd:schema xmlns:xsd="http://www.w3.org/2001/XMLSchema" xmlns:xs="http://www.w3.org/2001/XMLSchema" xmlns:p="http://schemas.microsoft.com/office/2006/metadata/properties" xmlns:ns2="e45ba797-1a5a-4357-a3df-87437ba1ed8c" xmlns:ns3="8f350ef7-00a3-49c9-a8bb-6bda9115a22b" targetNamespace="http://schemas.microsoft.com/office/2006/metadata/properties" ma:root="true" ma:fieldsID="f28524e78177368f568ca94667ab875f" ns2:_="" ns3:_="">
    <xsd:import namespace="e45ba797-1a5a-4357-a3df-87437ba1ed8c"/>
    <xsd:import namespace="8f350ef7-00a3-49c9-a8bb-6bda9115a2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ba797-1a5a-4357-a3df-87437ba1e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8ad26c7-5542-4eee-b3ec-aeac87adbb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50ef7-00a3-49c9-a8bb-6bda9115a2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0053357-ea8e-46bf-858b-f0b9f2d17eda}" ma:internalName="TaxCatchAll" ma:showField="CatchAllData" ma:web="8f350ef7-00a3-49c9-a8bb-6bda9115a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EDDC35-E6F1-49C6-BE80-8287A3D382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2E51C2-CD45-47F8-BB4C-BD052ED31A2F}">
  <ds:schemaRefs>
    <ds:schemaRef ds:uri="8f350ef7-00a3-49c9-a8bb-6bda9115a22b"/>
    <ds:schemaRef ds:uri="e45ba797-1a5a-4357-a3df-87437ba1ed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AC413A-3925-49F0-8A5D-8194453B57DA}">
  <ds:schemaRefs>
    <ds:schemaRef ds:uri="8f350ef7-00a3-49c9-a8bb-6bda9115a22b"/>
    <ds:schemaRef ds:uri="e45ba797-1a5a-4357-a3df-87437ba1ed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1013</Words>
  <Application>Microsoft Office PowerPoint</Application>
  <PresentationFormat>Widescreen</PresentationFormat>
  <Paragraphs>126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Aptos</vt:lpstr>
      <vt:lpstr>Arial</vt:lpstr>
      <vt:lpstr>Arial Rounded MT Bold</vt:lpstr>
      <vt:lpstr>Baguet Script</vt:lpstr>
      <vt:lpstr>Calibri</vt:lpstr>
      <vt:lpstr>Calibri Light</vt:lpstr>
      <vt:lpstr>Courier New</vt:lpstr>
      <vt:lpstr>Helvetica</vt:lpstr>
      <vt:lpstr>Public Sans</vt:lpstr>
      <vt:lpstr>Times New Roman</vt:lpstr>
      <vt:lpstr>Trebuchet MS</vt:lpstr>
      <vt:lpstr>Wingdings</vt:lpstr>
      <vt:lpstr>Berlin</vt:lpstr>
      <vt:lpstr>Southwest Office of Native American Programs</vt:lpstr>
      <vt:lpstr>Southwest Office of Native American Programs</vt:lpstr>
      <vt:lpstr>Who We Are:  Office of Native American Programs</vt:lpstr>
      <vt:lpstr>174 Indian Nations in SWONAP area   157 grantees  (Tribes &amp; TDHEs) </vt:lpstr>
      <vt:lpstr>What We Do: Office of Native American Programs (ONAP) </vt:lpstr>
      <vt:lpstr>SWONAP Team </vt:lpstr>
      <vt:lpstr>SWONAP Funding Programs</vt:lpstr>
      <vt:lpstr>IHBG Appropriations Growth 2014-2024</vt:lpstr>
      <vt:lpstr>The Consolidated Appropriations Act of 2024 for Native American Programs</vt:lpstr>
      <vt:lpstr> Training and Technical Assistance  </vt:lpstr>
      <vt:lpstr>Training and Technical Assistance – Sample Topics </vt:lpstr>
      <vt:lpstr> </vt:lpstr>
      <vt:lpstr>Helpful Resources …</vt:lpstr>
      <vt:lpstr>SWONAP Initiatives</vt:lpstr>
      <vt:lpstr>Southwest Office of Native American Programs</vt:lpstr>
    </vt:vector>
  </TitlesOfParts>
  <Company>U.S. Department of Housing and Urban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Office of Native American Programs</dc:title>
  <dc:creator>Tortalita, Floyd D</dc:creator>
  <cp:lastModifiedBy>Linda Niezgodzki</cp:lastModifiedBy>
  <cp:revision>25</cp:revision>
  <dcterms:created xsi:type="dcterms:W3CDTF">2024-03-19T17:02:32Z</dcterms:created>
  <dcterms:modified xsi:type="dcterms:W3CDTF">2024-09-13T17:58:40Z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0x010100C354EEBD85C5514EA6381B8D5A85D2AC</vt:lpwstr>
  </property>
  <property fmtid="{D5CDD505-2E9C-101B-9397-08002B2CF9AE}" pid="3" name="MediaServiceImageTags">
    <vt:lpwstr/>
  </property>
</Properties>
</file>