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1115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4-11-08T22:39:27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11/12/2024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bbumQf-DOUo?feature=oembed" TargetMode="External"/><Relationship Id="rId1" Type="http://schemas.openxmlformats.org/officeDocument/2006/relationships/video" Target="https://www.youtube.com/embed/Jc2yUL_Tc2M?feature=oembed" TargetMode="Externa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tch Deck Presentation Template (2).jpg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450223" y="-149574"/>
            <a:ext cx="13524709" cy="760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F"/>
        </a:solidFill>
        <a:effectLst/>
      </p:bgPr>
    </p:bg>
    <p:spTree>
      <p:nvGrpSpPr>
        <p:cNvPr id="1" name="Slid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7150" y="590550"/>
            <a:ext cx="7362825" cy="1143000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31033" y="-699319"/>
            <a:ext cx="15535275" cy="8204880"/>
          </a:xfrm>
          <a:prstGeom prst="rect">
            <a:avLst/>
          </a:prstGeom>
        </p:spPr>
      </p:pic>
      <p:pic>
        <p:nvPicPr>
          <p:cNvPr id="4" name="Line-24"/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7515225" y="5108079"/>
            <a:ext cx="2517428" cy="85725"/>
          </a:xfrm>
          <a:prstGeom prst="rect">
            <a:avLst/>
          </a:prstGeom>
        </p:spPr>
      </p:pic>
      <p:pic>
        <p:nvPicPr>
          <p:cNvPr id="5" name="Line-24"/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3295650" y="5098554"/>
            <a:ext cx="2517428" cy="8572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383470" y="70743"/>
            <a:ext cx="9088927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36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Foundation Construction Program Overview</a:t>
            </a:r>
          </a:p>
        </p:txBody>
      </p:sp>
      <p:sp>
        <p:nvSpPr>
          <p:cNvPr id="7" name="title copy copy 1"/>
          <p:cNvSpPr/>
          <p:nvPr/>
        </p:nvSpPr>
        <p:spPr>
          <a:xfrm>
            <a:off x="732109" y="3968123"/>
            <a:ext cx="3312110" cy="2971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22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Students will achieve certification ensuring they are knowledgeable about workplace safety guidelines, enhancing their employability and safeguarding their health.</a:t>
            </a:r>
          </a:p>
        </p:txBody>
      </p:sp>
      <p:pic>
        <p:nvPicPr>
          <p:cNvPr id="8" name="Construction_0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489684" y="1226205"/>
            <a:ext cx="1228725" cy="1116945"/>
          </a:xfrm>
          <a:prstGeom prst="rect">
            <a:avLst/>
          </a:prstGeom>
        </p:spPr>
      </p:pic>
      <p:pic>
        <p:nvPicPr>
          <p:cNvPr id="9" name="Construction_1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624733" y="1226205"/>
            <a:ext cx="419100" cy="1228725"/>
          </a:xfrm>
          <a:prstGeom prst="rect">
            <a:avLst/>
          </a:prstGeom>
        </p:spPr>
      </p:pic>
      <p:sp>
        <p:nvSpPr>
          <p:cNvPr id="10" name="text 8"/>
          <p:cNvSpPr/>
          <p:nvPr/>
        </p:nvSpPr>
        <p:spPr>
          <a:xfrm>
            <a:off x="5533867" y="2632817"/>
            <a:ext cx="3088458" cy="10096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R62 AZ ROC Exam Preparation</a:t>
            </a:r>
          </a:p>
        </p:txBody>
      </p:sp>
      <p:sp>
        <p:nvSpPr>
          <p:cNvPr id="11" name="text 8 copy 1"/>
          <p:cNvSpPr/>
          <p:nvPr/>
        </p:nvSpPr>
        <p:spPr>
          <a:xfrm>
            <a:off x="5312592" y="3963129"/>
            <a:ext cx="3209925" cy="32766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Our program includes comprehensive preparatory coursework ensuring students are well-equipped to succeed on Arizona's R62 contractor license exam.</a:t>
            </a:r>
          </a:p>
        </p:txBody>
      </p:sp>
      <p:sp>
        <p:nvSpPr>
          <p:cNvPr id="12" name="text 8 copy 2"/>
          <p:cNvSpPr/>
          <p:nvPr/>
        </p:nvSpPr>
        <p:spPr>
          <a:xfrm>
            <a:off x="9540767" y="2717050"/>
            <a:ext cx="3088458" cy="10096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Core Construction Skills</a:t>
            </a:r>
          </a:p>
        </p:txBody>
      </p:sp>
      <p:sp>
        <p:nvSpPr>
          <p:cNvPr id="13" name="text 8 copy 3"/>
          <p:cNvSpPr/>
          <p:nvPr/>
        </p:nvSpPr>
        <p:spPr>
          <a:xfrm>
            <a:off x="9540767" y="3969101"/>
            <a:ext cx="3209925" cy="29337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Students gain hands-on experience and technical skills in critical areas such as plumbing, electrical, and HVAC systems, essential for modern construction.</a:t>
            </a:r>
          </a:p>
        </p:txBody>
      </p:sp>
      <p:pic>
        <p:nvPicPr>
          <p:cNvPr id="14" name="Construction_04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1284531" y="1397934"/>
            <a:ext cx="1185190" cy="854828"/>
          </a:xfrm>
          <a:prstGeom prst="rect">
            <a:avLst/>
          </a:prstGeom>
        </p:spPr>
      </p:pic>
      <p:sp>
        <p:nvSpPr>
          <p:cNvPr id="15" name="Body text copy"/>
          <p:cNvSpPr/>
          <p:nvPr/>
        </p:nvSpPr>
        <p:spPr>
          <a:xfrm>
            <a:off x="192026" y="2581577"/>
            <a:ext cx="3592381" cy="10096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OSHA 10 Hour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2027E1"/>
            </a:gs>
            <a:gs pos="98000">
              <a:srgbClr val="3284C0"/>
            </a:gs>
            <a:gs pos="0">
              <a:srgbClr val="2027E1"/>
            </a:gs>
            <a:gs pos="100000">
              <a:srgbClr val="3284C0"/>
            </a:gs>
          </a:gsLst>
          <a:lin ang="14700000" scaled="1"/>
        </a:gra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" y="226696"/>
            <a:ext cx="7905751" cy="1143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03109" y="2822677"/>
            <a:ext cx="10312438" cy="3895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Daily Hours: Our program operates Monday through Friday for 8-hour sessions. 6:30a-2:30p</a:t>
            </a:r>
          </a:p>
          <a:p>
            <a:pPr algn="l" hangingPunct="0">
              <a:lnSpc>
                <a:spcPct val="100000"/>
              </a:lnSpc>
            </a:pPr>
            <a:endParaRPr sz="2700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endParaRPr sz="2700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Next Start Dates: </a:t>
            </a:r>
          </a:p>
          <a:p>
            <a:pPr algn="l" hangingPunct="0">
              <a:lnSpc>
                <a:spcPct val="100000"/>
              </a:lnSpc>
            </a:pPr>
            <a:endParaRPr sz="2700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endParaRPr sz="2700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No Educational Prerequisites: We welcome students without requiring a high school diploma or GED</a:t>
            </a:r>
          </a:p>
        </p:txBody>
      </p:sp>
      <p:sp>
        <p:nvSpPr>
          <p:cNvPr id="4" name="text 1"/>
          <p:cNvSpPr/>
          <p:nvPr/>
        </p:nvSpPr>
        <p:spPr>
          <a:xfrm>
            <a:off x="100883" y="418021"/>
            <a:ext cx="11714664" cy="18383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3600">
                <a:latin typeface="SuperscriptNumbersFontFix"/>
                <a:ea typeface="+mn-ea"/>
                <a:cs typeface="SuperscriptNumbersFontFix"/>
              </a:rPr>
              <a:t>Program Schedule and Accessibility</a:t>
            </a:r>
          </a:p>
          <a:p>
            <a:pPr algn="l" hangingPunct="0">
              <a:lnSpc>
                <a:spcPct val="100000"/>
              </a:lnSpc>
            </a:pPr>
            <a:endParaRPr sz="3600"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r>
              <a:rPr sz="36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Learning Structures to Commit to Your Future</a:t>
            </a:r>
          </a:p>
        </p:txBody>
      </p:sp>
      <p:pic>
        <p:nvPicPr>
          <p:cNvPr id="5" name="Construction_1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86262" y="4328366"/>
            <a:ext cx="316383" cy="648369"/>
          </a:xfrm>
          <a:prstGeom prst="rect">
            <a:avLst/>
          </a:prstGeom>
        </p:spPr>
      </p:pic>
      <p:pic>
        <p:nvPicPr>
          <p:cNvPr id="6" name="Construction_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986263" y="5617205"/>
            <a:ext cx="209019" cy="829390"/>
          </a:xfrm>
          <a:prstGeom prst="rect">
            <a:avLst/>
          </a:prstGeom>
        </p:spPr>
      </p:pic>
      <p:pic>
        <p:nvPicPr>
          <p:cNvPr id="7" name="Construction_2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86263" y="2955361"/>
            <a:ext cx="275862" cy="7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2DB"/>
        </a:solidFill>
        <a:effectLst/>
      </p:bgPr>
    </p:bg>
    <p:spTree>
      <p:nvGrpSpPr>
        <p:cNvPr id="1" name="Slide 4 copy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152400"/>
            <a:ext cx="7458075" cy="1104900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1287848" y="2121210"/>
            <a:ext cx="11638318" cy="435691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859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Alumni Success: Numerous alumni have progressed into rewarding careers within the construction industry</a:t>
            </a:r>
          </a:p>
          <a:p>
            <a:pPr algn="l" hangingPunct="0">
              <a:lnSpc>
                <a:spcPct val="100000"/>
              </a:lnSpc>
            </a:pPr>
            <a:endParaRPr sz="2859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r>
              <a:rPr sz="2859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Community Feedback: Positive feedback from employers highlights the quality and preparedness of our graduates in meeting industry standards.</a:t>
            </a:r>
          </a:p>
          <a:p>
            <a:pPr algn="l" hangingPunct="0">
              <a:lnSpc>
                <a:spcPct val="100000"/>
              </a:lnSpc>
            </a:pPr>
            <a:endParaRPr sz="2859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r>
              <a:rPr sz="2859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Impact Stories: Alumni frequently share their transformational journeys, inspiring current students with narratives of personal growth and career advancement. </a:t>
            </a:r>
          </a:p>
        </p:txBody>
      </p:sp>
      <p:sp>
        <p:nvSpPr>
          <p:cNvPr id="4" name="title copy copy 1"/>
          <p:cNvSpPr/>
          <p:nvPr/>
        </p:nvSpPr>
        <p:spPr>
          <a:xfrm>
            <a:off x="320829" y="451280"/>
            <a:ext cx="5558904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4500" b="1" cap="all">
                <a:solidFill>
                  <a:srgbClr val="2B2B2B"/>
                </a:solidFill>
                <a:latin typeface="SuperscriptNumbersFontFix"/>
                <a:ea typeface="+mn-ea"/>
                <a:cs typeface="SuperscriptNumbersFontFix"/>
              </a:rPr>
              <a:t>Our Graduates</a:t>
            </a:r>
          </a:p>
        </p:txBody>
      </p:sp>
      <p:pic>
        <p:nvPicPr>
          <p:cNvPr id="5" name="Icon-10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57656" y="2192973"/>
            <a:ext cx="745626" cy="738621"/>
          </a:xfrm>
          <a:prstGeom prst="rect">
            <a:avLst/>
          </a:prstGeom>
        </p:spPr>
      </p:pic>
      <p:pic>
        <p:nvPicPr>
          <p:cNvPr id="6" name="Icon-107 copy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57656" y="3751265"/>
            <a:ext cx="745626" cy="738621"/>
          </a:xfrm>
          <a:prstGeom prst="rect">
            <a:avLst/>
          </a:prstGeom>
        </p:spPr>
      </p:pic>
      <p:pic>
        <p:nvPicPr>
          <p:cNvPr id="7" name="Icon-107 copy 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86225" y="5246383"/>
            <a:ext cx="745626" cy="7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 - ANDRE ROMERO - V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tretch>
            <a:fillRect/>
          </a:stretch>
        </p:blipFill>
        <p:spPr>
          <a:xfrm>
            <a:off x="-17316678" y="-3198924"/>
            <a:ext cx="13162645" cy="7403988"/>
          </a:xfrm>
          <a:prstGeom prst="rect">
            <a:avLst/>
          </a:prstGeom>
        </p:spPr>
      </p:pic>
      <p:pic>
        <p:nvPicPr>
          <p:cNvPr id="3" name="07 - IDEAL SUCCESS - DERICK WOODWALKER - V1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5"/>
          <a:stretch>
            <a:fillRect/>
          </a:stretch>
        </p:blipFill>
        <p:spPr>
          <a:xfrm>
            <a:off x="-97489" y="-140727"/>
            <a:ext cx="13490794" cy="75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2DB"/>
        </a:solidFill>
        <a:effectLst/>
      </p:bgPr>
    </p:bg>
    <p:spTree>
      <p:nvGrpSpPr>
        <p:cNvPr id="1" name="Slide 4 copy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152400"/>
            <a:ext cx="7458075" cy="1104900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320829" y="1420015"/>
            <a:ext cx="12280746" cy="506638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756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Tuition Cost: </a:t>
            </a:r>
            <a:r>
              <a:rPr sz="2067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 The student is only required to pay $2000 out of pocket. This fee includes a $500 registration fee and $1500 tuition deposit.</a:t>
            </a:r>
          </a:p>
          <a:p>
            <a:pPr algn="l" hangingPunct="0">
              <a:lnSpc>
                <a:spcPct val="100000"/>
              </a:lnSpc>
            </a:pPr>
            <a:endParaRPr sz="2067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r>
              <a:rPr sz="2067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The tuition is $14,000 and the additional $12,500 is only paid if the student does not complete the program in full.</a:t>
            </a:r>
          </a:p>
          <a:p>
            <a:pPr algn="l" hangingPunct="0">
              <a:lnSpc>
                <a:spcPct val="100000"/>
              </a:lnSpc>
            </a:pPr>
            <a:endParaRPr sz="2067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r>
              <a:rPr sz="2067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However, if a student satisfactorily completes the full hours needed to complete the program, then the $12,500 will be waived, and the student will no longer be responsible for paying tuition.</a:t>
            </a:r>
          </a:p>
          <a:p>
            <a:pPr algn="l" hangingPunct="0">
              <a:lnSpc>
                <a:spcPct val="100000"/>
              </a:lnSpc>
            </a:pPr>
            <a:endParaRPr sz="2067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r>
              <a:rPr sz="2756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Commitment:</a:t>
            </a:r>
            <a:r>
              <a:rPr sz="2067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 6 months, 8 hour Days</a:t>
            </a:r>
          </a:p>
          <a:p>
            <a:pPr algn="l" hangingPunct="0">
              <a:lnSpc>
                <a:spcPct val="100000"/>
              </a:lnSpc>
            </a:pPr>
            <a:endParaRPr sz="2067" b="1">
              <a:solidFill>
                <a:srgbClr val="FFFFFF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00000"/>
              </a:lnSpc>
            </a:pPr>
            <a:r>
              <a:rPr sz="2756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Next Steps</a:t>
            </a:r>
          </a:p>
        </p:txBody>
      </p:sp>
      <p:sp>
        <p:nvSpPr>
          <p:cNvPr id="4" name="title copy copy 1"/>
          <p:cNvSpPr/>
          <p:nvPr/>
        </p:nvSpPr>
        <p:spPr>
          <a:xfrm>
            <a:off x="320829" y="451280"/>
            <a:ext cx="7099146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4500" b="1" cap="all">
                <a:solidFill>
                  <a:srgbClr val="2B2B2B"/>
                </a:solidFill>
                <a:latin typeface="SuperscriptNumbersFontFix"/>
                <a:ea typeface="+mn-ea"/>
                <a:cs typeface="SuperscriptNumbersFontFix"/>
              </a:rPr>
              <a:t>Cost and commitment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lid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90826" y="4741007"/>
            <a:ext cx="14125575" cy="2121972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577965" y="5003859"/>
            <a:ext cx="13116273" cy="163169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66667"/>
              </a:lnSpc>
              <a:spcBef>
                <a:spcPct val="13333"/>
              </a:spcBef>
            </a:pPr>
            <a:r>
              <a:rPr sz="15846" b="1">
                <a:solidFill>
                  <a:srgbClr val="1C52DB"/>
                </a:solidFill>
                <a:latin typeface="SuperscriptNumbersFontFix"/>
                <a:ea typeface="+mn-ea"/>
                <a:cs typeface="SuperscriptNumbersFontFix"/>
              </a:rPr>
              <a:t>THANK  YOU</a:t>
            </a:r>
            <a:r>
              <a:rPr sz="15846" b="1">
                <a:solidFill>
                  <a:srgbClr val="2B2B2B"/>
                </a:solidFill>
                <a:latin typeface="SuperscriptNumbersFontFix"/>
                <a:ea typeface="+mn-ea"/>
                <a:cs typeface="SuperscriptNumbersFontFix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2DB"/>
        </a:solidFill>
        <a:effectLst/>
      </p:bgPr>
    </p:bg>
    <p:spTree>
      <p:nvGrpSpPr>
        <p:cNvPr id="1" name="Slide 2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1581662" y="676842"/>
            <a:ext cx="7562850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3600" b="1" cap="all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AGENDA</a:t>
            </a:r>
          </a:p>
        </p:txBody>
      </p:sp>
      <p:sp>
        <p:nvSpPr>
          <p:cNvPr id="3" name="title copy"/>
          <p:cNvSpPr/>
          <p:nvPr/>
        </p:nvSpPr>
        <p:spPr>
          <a:xfrm>
            <a:off x="1086991" y="1207726"/>
            <a:ext cx="7324725" cy="5181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66667"/>
              </a:lnSpc>
            </a:pPr>
            <a:endParaRPr/>
          </a:p>
          <a:p>
            <a:pPr marL="323850" indent="-323850" algn="l" hangingPunct="0">
              <a:lnSpc>
                <a:spcPct val="166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      Staff Introduction</a:t>
            </a:r>
          </a:p>
          <a:p>
            <a:pPr marL="323850" indent="-323850" algn="l" hangingPunct="0">
              <a:lnSpc>
                <a:spcPct val="166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      Education landscape and market needs </a:t>
            </a:r>
          </a:p>
          <a:p>
            <a:pPr marL="323850" indent="-323850" algn="l" hangingPunct="0">
              <a:lnSpc>
                <a:spcPct val="166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       General Construction Overview</a:t>
            </a:r>
          </a:p>
          <a:p>
            <a:pPr marL="323850" indent="-323850" algn="l" hangingPunct="0">
              <a:lnSpc>
                <a:spcPct val="166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       Alumni stories</a:t>
            </a:r>
          </a:p>
          <a:p>
            <a:pPr marL="323850" indent="-323850" algn="l" hangingPunct="0">
              <a:lnSpc>
                <a:spcPct val="166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      Cost and Commitment</a:t>
            </a:r>
          </a:p>
          <a:p>
            <a:pPr marL="323850" indent="-323850" algn="l" hangingPunct="0">
              <a:lnSpc>
                <a:spcPct val="166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      Next Steps   </a:t>
            </a:r>
          </a:p>
          <a:p>
            <a:pPr marL="323850" indent="-323850" algn="l" hangingPunct="0">
              <a:lnSpc>
                <a:spcPct val="166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      Questions 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2DB"/>
        </a:solidFill>
        <a:effectLst/>
      </p:bgPr>
    </p:bg>
    <p:spTree>
      <p:nvGrpSpPr>
        <p:cNvPr id="1" name="Slid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152400"/>
            <a:ext cx="7458075" cy="1104900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431434" y="2001602"/>
            <a:ext cx="3376613" cy="871384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859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CLAYTON ABERNATHY</a:t>
            </a:r>
          </a:p>
        </p:txBody>
      </p:sp>
      <p:sp>
        <p:nvSpPr>
          <p:cNvPr id="4" name="title copy"/>
          <p:cNvSpPr/>
          <p:nvPr/>
        </p:nvSpPr>
        <p:spPr>
          <a:xfrm>
            <a:off x="458563" y="3507214"/>
            <a:ext cx="3124200" cy="819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700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NELSON</a:t>
            </a:r>
          </a:p>
          <a:p>
            <a:pPr algn="l" hangingPunct="0">
              <a:lnSpc>
                <a:spcPct val="100000"/>
              </a:lnSpc>
            </a:pPr>
            <a:r>
              <a:rPr sz="2700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BROWN</a:t>
            </a:r>
          </a:p>
        </p:txBody>
      </p:sp>
      <p:sp>
        <p:nvSpPr>
          <p:cNvPr id="5" name="title copy"/>
          <p:cNvSpPr/>
          <p:nvPr/>
        </p:nvSpPr>
        <p:spPr>
          <a:xfrm>
            <a:off x="3555634" y="2280803"/>
            <a:ext cx="4648200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27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Founder</a:t>
            </a:r>
          </a:p>
        </p:txBody>
      </p:sp>
      <p:sp>
        <p:nvSpPr>
          <p:cNvPr id="6" name="title copy"/>
          <p:cNvSpPr/>
          <p:nvPr/>
        </p:nvSpPr>
        <p:spPr>
          <a:xfrm>
            <a:off x="3555633" y="3663115"/>
            <a:ext cx="6390208" cy="3810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27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Vice President of Education</a:t>
            </a:r>
          </a:p>
        </p:txBody>
      </p:sp>
      <p:sp>
        <p:nvSpPr>
          <p:cNvPr id="7" name="title copy copy 1"/>
          <p:cNvSpPr/>
          <p:nvPr/>
        </p:nvSpPr>
        <p:spPr>
          <a:xfrm>
            <a:off x="320829" y="451280"/>
            <a:ext cx="5558904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4500" b="1" cap="all">
                <a:solidFill>
                  <a:srgbClr val="2B2B2B"/>
                </a:solidFill>
                <a:latin typeface="SuperscriptNumbersFontFix"/>
                <a:ea typeface="+mn-ea"/>
                <a:cs typeface="SuperscriptNumbersFontFix"/>
              </a:rPr>
              <a:t>StAFF</a:t>
            </a:r>
          </a:p>
        </p:txBody>
      </p:sp>
      <p:sp>
        <p:nvSpPr>
          <p:cNvPr id="8" name="title copy copy 2"/>
          <p:cNvSpPr/>
          <p:nvPr/>
        </p:nvSpPr>
        <p:spPr>
          <a:xfrm>
            <a:off x="431434" y="5002332"/>
            <a:ext cx="3124200" cy="819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700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TERESA </a:t>
            </a:r>
          </a:p>
          <a:p>
            <a:pPr algn="l" hangingPunct="0">
              <a:lnSpc>
                <a:spcPct val="100000"/>
              </a:lnSpc>
            </a:pPr>
            <a:r>
              <a:rPr sz="2700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SANCHEZ</a:t>
            </a:r>
          </a:p>
        </p:txBody>
      </p:sp>
      <p:sp>
        <p:nvSpPr>
          <p:cNvPr id="9" name="title copy copy 3"/>
          <p:cNvSpPr/>
          <p:nvPr/>
        </p:nvSpPr>
        <p:spPr>
          <a:xfrm>
            <a:off x="3666996" y="5221407"/>
            <a:ext cx="6390208" cy="3810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270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Enrollment Specialist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2DB"/>
        </a:solidFill>
        <a:effectLst/>
      </p:bgPr>
    </p:bg>
    <p:spTree>
      <p:nvGrpSpPr>
        <p:cNvPr id="1" name="Slide 4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copy copy 4"/>
          <p:cNvSpPr/>
          <p:nvPr/>
        </p:nvSpPr>
        <p:spPr>
          <a:xfrm>
            <a:off x="421805" y="1229533"/>
            <a:ext cx="8712077" cy="543796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66667"/>
              </a:lnSpc>
            </a:pPr>
            <a:endParaRPr/>
          </a:p>
          <a:p>
            <a:pPr marL="285750" indent="-285750" algn="l" hangingPunct="0">
              <a:lnSpc>
                <a:spcPct val="166667"/>
              </a:lnSpc>
              <a:buClr>
                <a:srgbClr val="FFFFFB"/>
              </a:buClr>
              <a:buFont typeface="Arial" panose="020B0604020202020204" pitchFamily="34" charset="0"/>
              <a:buChar char="•"/>
            </a:pPr>
            <a:r>
              <a:rPr sz="2676" b="1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Everyone should go to college.</a:t>
            </a:r>
          </a:p>
          <a:p>
            <a:pPr marL="285750" indent="-285750" algn="l" hangingPunct="0">
              <a:lnSpc>
                <a:spcPct val="166667"/>
              </a:lnSpc>
              <a:buClr>
                <a:srgbClr val="FFFFFB"/>
              </a:buClr>
              <a:buFont typeface="Arial" panose="020B0604020202020204" pitchFamily="34" charset="0"/>
              <a:buChar char="•"/>
            </a:pPr>
            <a:r>
              <a:rPr sz="2676" b="1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You won't be admired without a college degree.</a:t>
            </a:r>
          </a:p>
          <a:p>
            <a:pPr marL="285750" indent="-285750" algn="l" hangingPunct="0">
              <a:lnSpc>
                <a:spcPct val="166667"/>
              </a:lnSpc>
              <a:buClr>
                <a:srgbClr val="FFFFFB"/>
              </a:buClr>
              <a:buFont typeface="Arial" panose="020B0604020202020204" pitchFamily="34" charset="0"/>
              <a:buChar char="•"/>
            </a:pPr>
            <a:r>
              <a:rPr sz="2676" b="1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If you can’t sit in class and learn by listening, you won't be successful.</a:t>
            </a:r>
          </a:p>
          <a:p>
            <a:pPr marL="285750" indent="-285750" algn="l" hangingPunct="0">
              <a:lnSpc>
                <a:spcPct val="166667"/>
              </a:lnSpc>
              <a:buClr>
                <a:srgbClr val="FFFFFB"/>
              </a:buClr>
              <a:buFont typeface="Arial" panose="020B0604020202020204" pitchFamily="34" charset="0"/>
              <a:buChar char="•"/>
            </a:pPr>
            <a:r>
              <a:rPr sz="2676" b="1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Only uneducated people are in construction.</a:t>
            </a:r>
          </a:p>
          <a:p>
            <a:pPr marL="285750" indent="-285750" algn="l" hangingPunct="0">
              <a:lnSpc>
                <a:spcPct val="166667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676" b="1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If you can't pass standardized testing, you won't have success in life.</a:t>
            </a:r>
          </a:p>
        </p:txBody>
      </p:sp>
      <p:pic>
        <p:nvPicPr>
          <p:cNvPr id="3" name="Pitch Deck Presentation Template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8292356" y="-418899"/>
            <a:ext cx="5488321" cy="7795176"/>
          </a:xfrm>
          <a:prstGeom prst="rect">
            <a:avLst/>
          </a:prstGeom>
        </p:spPr>
      </p:pic>
      <p:sp>
        <p:nvSpPr>
          <p:cNvPr id="4" name="text 5"/>
          <p:cNvSpPr/>
          <p:nvPr/>
        </p:nvSpPr>
        <p:spPr>
          <a:xfrm>
            <a:off x="191032" y="524237"/>
            <a:ext cx="9846144" cy="6572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For 30 years society has been telling the story that: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2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tch Deck Presentation Template (1).jpg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691015" y="76200"/>
            <a:ext cx="14763751" cy="8802712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6575357" y="1647825"/>
            <a:ext cx="5089525" cy="115963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3044" b="1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High school students going directly into college.</a:t>
            </a:r>
          </a:p>
        </p:txBody>
      </p:sp>
      <p:pic>
        <p:nvPicPr>
          <p:cNvPr id="4" name="Radials copy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575357" y="5238750"/>
            <a:ext cx="1971675" cy="1781175"/>
          </a:xfrm>
          <a:prstGeom prst="rect">
            <a:avLst/>
          </a:prstGeom>
        </p:spPr>
      </p:pic>
      <p:sp>
        <p:nvSpPr>
          <p:cNvPr id="5" name="title copy"/>
          <p:cNvSpPr/>
          <p:nvPr/>
        </p:nvSpPr>
        <p:spPr>
          <a:xfrm>
            <a:off x="8705850" y="5343525"/>
            <a:ext cx="4305300" cy="161890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833" b="1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Needed a degree for the work they are currently in.</a:t>
            </a:r>
          </a:p>
        </p:txBody>
      </p:sp>
      <p:pic>
        <p:nvPicPr>
          <p:cNvPr id="6" name="Radials copy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136957" y="1428750"/>
            <a:ext cx="2438400" cy="1676400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7642157" y="3371850"/>
            <a:ext cx="4022725" cy="1200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3150" b="1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U.S. Average College Graduation rate.</a:t>
            </a:r>
          </a:p>
        </p:txBody>
      </p:sp>
      <p:pic>
        <p:nvPicPr>
          <p:cNvPr id="8" name="Radials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132422" y="3171825"/>
            <a:ext cx="2654844" cy="1743075"/>
          </a:xfrm>
          <a:prstGeom prst="rect">
            <a:avLst/>
          </a:prstGeom>
        </p:spPr>
      </p:pic>
      <p:sp>
        <p:nvSpPr>
          <p:cNvPr id="9" name="title copy 1"/>
          <p:cNvSpPr/>
          <p:nvPr/>
        </p:nvSpPr>
        <p:spPr>
          <a:xfrm>
            <a:off x="0" y="152400"/>
            <a:ext cx="12744450" cy="857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4500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POST-SECONDARY EDUCATION STATISTICS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2DB"/>
        </a:solidFill>
        <a:effectLst/>
      </p:bgPr>
    </p:bg>
    <p:spTree>
      <p:nvGrpSpPr>
        <p:cNvPr id="1" name="Slide 4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" y="226445"/>
            <a:ext cx="7458075" cy="1104900"/>
          </a:xfrm>
          <a:prstGeom prst="rect">
            <a:avLst/>
          </a:prstGeom>
        </p:spPr>
      </p:pic>
      <p:sp>
        <p:nvSpPr>
          <p:cNvPr id="3" name="title copy copy 1"/>
          <p:cNvSpPr/>
          <p:nvPr/>
        </p:nvSpPr>
        <p:spPr>
          <a:xfrm>
            <a:off x="221139" y="474095"/>
            <a:ext cx="6977701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4500" b="1" cap="all">
                <a:solidFill>
                  <a:srgbClr val="2B2B2B"/>
                </a:solidFill>
                <a:latin typeface="SuperscriptNumbersFontFix"/>
                <a:ea typeface="+mn-ea"/>
                <a:cs typeface="SuperscriptNumbersFontFix"/>
              </a:rPr>
              <a:t>Education Landscape</a:t>
            </a:r>
          </a:p>
        </p:txBody>
      </p:sp>
      <p:sp>
        <p:nvSpPr>
          <p:cNvPr id="4" name="title copy"/>
          <p:cNvSpPr/>
          <p:nvPr/>
        </p:nvSpPr>
        <p:spPr>
          <a:xfrm>
            <a:off x="1708119" y="4204908"/>
            <a:ext cx="9706902" cy="1171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66700" indent="-266700" algn="l" hangingPunct="0">
              <a:lnSpc>
                <a:spcPct val="91667"/>
              </a:lnSpc>
              <a:spcBef>
                <a:spcPct val="3333"/>
              </a:spcBef>
              <a:buClr>
                <a:srgbClr val="FFFFFB"/>
              </a:buClr>
              <a:buFont typeface="Arial" panose="020B0604020202020204" pitchFamily="34" charset="0"/>
              <a:buChar char="•"/>
            </a:pPr>
            <a:r>
              <a:rPr sz="210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By 2030 the U.S. will be lacking millions construction workers.</a:t>
            </a:r>
          </a:p>
          <a:p>
            <a:pPr marL="266700" indent="-266700" algn="l" hangingPunct="0">
              <a:lnSpc>
                <a:spcPct val="91667"/>
              </a:lnSpc>
              <a:buClr>
                <a:srgbClr val="FFFFFB"/>
              </a:buClr>
              <a:buFont typeface="Arial" panose="020B0604020202020204" pitchFamily="34" charset="0"/>
              <a:buChar char="•"/>
            </a:pPr>
            <a:r>
              <a:rPr sz="210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From now until </a:t>
            </a:r>
            <a:r>
              <a:rPr sz="2100" b="1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2030</a:t>
            </a:r>
            <a:r>
              <a:rPr sz="210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, 10,000 Baby Boomers will hit retirement age each day.</a:t>
            </a:r>
          </a:p>
          <a:p>
            <a:pPr marL="266700" indent="-266700" algn="l" hangingPunct="0">
              <a:lnSpc>
                <a:spcPct val="91667"/>
              </a:lnSpc>
              <a:buClr>
                <a:srgbClr val="FFFFFB"/>
              </a:buClr>
              <a:buFont typeface="Arial" panose="020B0604020202020204" pitchFamily="34" charset="0"/>
              <a:buChar char="•"/>
            </a:pPr>
            <a:r>
              <a:rPr sz="210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Craftsmen's skills did not get passed to the upcoming generation.</a:t>
            </a:r>
          </a:p>
          <a:p>
            <a:pPr algn="l" hangingPunct="0">
              <a:lnSpc>
                <a:spcPct val="91667"/>
              </a:lnSpc>
            </a:pPr>
            <a:endParaRPr sz="2100">
              <a:solidFill>
                <a:srgbClr val="FFFFFB"/>
              </a:solidFill>
              <a:latin typeface="SuperscriptNumbersFontFix"/>
              <a:ea typeface="+mn-ea"/>
              <a:cs typeface="SuperscriptNumbersFontFix"/>
            </a:endParaRPr>
          </a:p>
        </p:txBody>
      </p:sp>
      <p:sp>
        <p:nvSpPr>
          <p:cNvPr id="5" name="title copy"/>
          <p:cNvSpPr/>
          <p:nvPr/>
        </p:nvSpPr>
        <p:spPr>
          <a:xfrm>
            <a:off x="1788956" y="3350976"/>
            <a:ext cx="8254197" cy="8001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550" b="1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LACK OF SKILLED CRAFTSMEN IS REACHING A CRISIS LEVEL AND RISING</a:t>
            </a:r>
          </a:p>
        </p:txBody>
      </p:sp>
      <p:sp>
        <p:nvSpPr>
          <p:cNvPr id="6" name="title copy"/>
          <p:cNvSpPr/>
          <p:nvPr/>
        </p:nvSpPr>
        <p:spPr>
          <a:xfrm>
            <a:off x="1708118" y="5903552"/>
            <a:ext cx="7829550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85750" indent="-285750" algn="l" hangingPunct="0">
              <a:lnSpc>
                <a:spcPct val="100000"/>
              </a:lnSpc>
              <a:buClr>
                <a:srgbClr val="FFFFFB"/>
              </a:buClr>
              <a:buFont typeface="Arial" panose="020B0604020202020204" pitchFamily="34" charset="0"/>
              <a:buChar char="•"/>
            </a:pPr>
            <a:r>
              <a:rPr sz="225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The average college student is in debt until their mid 40's</a:t>
            </a:r>
          </a:p>
          <a:p>
            <a:pPr marL="285750" indent="-285750" algn="l" hangingPunct="0">
              <a:lnSpc>
                <a:spcPct val="100000"/>
              </a:lnSpc>
              <a:buClr>
                <a:srgbClr val="FFFFFB"/>
              </a:buClr>
              <a:buFont typeface="Arial" panose="020B0604020202020204" pitchFamily="34" charset="0"/>
              <a:buChar char="•"/>
            </a:pPr>
            <a:r>
              <a:rPr sz="225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Education debt does not equate to higher paying jobs.</a:t>
            </a:r>
          </a:p>
        </p:txBody>
      </p:sp>
      <p:sp>
        <p:nvSpPr>
          <p:cNvPr id="7" name="title copy"/>
          <p:cNvSpPr/>
          <p:nvPr/>
        </p:nvSpPr>
        <p:spPr>
          <a:xfrm>
            <a:off x="1788955" y="5514130"/>
            <a:ext cx="9598291" cy="4000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550" b="1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Tuition Cost On the Rise</a:t>
            </a:r>
          </a:p>
        </p:txBody>
      </p:sp>
      <p:sp>
        <p:nvSpPr>
          <p:cNvPr id="8" name="title copy"/>
          <p:cNvSpPr/>
          <p:nvPr/>
        </p:nvSpPr>
        <p:spPr>
          <a:xfrm>
            <a:off x="1622393" y="2185190"/>
            <a:ext cx="8762181" cy="75723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323850" indent="-323850" algn="l" hangingPunct="0">
              <a:lnSpc>
                <a:spcPct val="83333"/>
              </a:lnSpc>
              <a:spcBef>
                <a:spcPct val="6667"/>
              </a:spcBef>
              <a:buClr>
                <a:srgbClr val="FAFBFF"/>
              </a:buClr>
              <a:buFont typeface="Arial" panose="020B0604020202020204" pitchFamily="34" charset="0"/>
              <a:buChar char="•"/>
            </a:pPr>
            <a:r>
              <a:rPr sz="1987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Rapid technological change, combined with rising education costs, have made our traditional higher-education system an increasingly anachronistic and risky path.</a:t>
            </a:r>
          </a:p>
        </p:txBody>
      </p:sp>
      <p:sp>
        <p:nvSpPr>
          <p:cNvPr id="9" name="title copy"/>
          <p:cNvSpPr/>
          <p:nvPr/>
        </p:nvSpPr>
        <p:spPr>
          <a:xfrm>
            <a:off x="1708117" y="1709493"/>
            <a:ext cx="6757988" cy="4857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550" b="1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A DEGREE IS NOT WHAT IT USED TO BE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1342" y="1471208"/>
            <a:ext cx="2943225" cy="14478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825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1</a:t>
            </a:r>
          </a:p>
        </p:txBody>
      </p:sp>
      <p:sp>
        <p:nvSpPr>
          <p:cNvPr id="11" name="text 8"/>
          <p:cNvSpPr/>
          <p:nvPr/>
        </p:nvSpPr>
        <p:spPr>
          <a:xfrm>
            <a:off x="841342" y="3265287"/>
            <a:ext cx="781050" cy="14478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825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2</a:t>
            </a:r>
          </a:p>
        </p:txBody>
      </p:sp>
      <p:sp>
        <p:nvSpPr>
          <p:cNvPr id="12" name="text 9"/>
          <p:cNvSpPr/>
          <p:nvPr/>
        </p:nvSpPr>
        <p:spPr>
          <a:xfrm>
            <a:off x="841342" y="5186007"/>
            <a:ext cx="781050" cy="14478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825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2DB"/>
        </a:solidFill>
        <a:effectLst/>
      </p:bgPr>
    </p:bg>
    <p:spTree>
      <p:nvGrpSpPr>
        <p:cNvPr id="1" name="Untitled copy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-10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781050" y="1815980"/>
            <a:ext cx="1137891" cy="238125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5474286" y="257175"/>
            <a:ext cx="7791450" cy="90531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5899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Market Landscape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523875" y="1057275"/>
            <a:ext cx="3854648" cy="449709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281" b="1" cap="all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The construction industry is huge, “stable”, as old as the world, and consumes up to 10% of all money used in the world.</a:t>
            </a:r>
          </a:p>
        </p:txBody>
      </p:sp>
      <p:sp>
        <p:nvSpPr>
          <p:cNvPr id="5" name="text 2"/>
          <p:cNvSpPr/>
          <p:nvPr/>
        </p:nvSpPr>
        <p:spPr>
          <a:xfrm>
            <a:off x="6372225" y="1504950"/>
            <a:ext cx="6419211" cy="13525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The construction industry is lacking 1,000,000 workers today and 2,000,000 in three years.</a:t>
            </a:r>
          </a:p>
        </p:txBody>
      </p:sp>
      <p:pic>
        <p:nvPicPr>
          <p:cNvPr id="6" name="2020_web_1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74286" y="1628775"/>
            <a:ext cx="781895" cy="906852"/>
          </a:xfrm>
          <a:prstGeom prst="rect">
            <a:avLst/>
          </a:prstGeom>
        </p:spPr>
      </p:pic>
      <p:pic>
        <p:nvPicPr>
          <p:cNvPr id="7" name="Buildings19-O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352694" y="5753724"/>
            <a:ext cx="877332" cy="776624"/>
          </a:xfrm>
          <a:prstGeom prst="rect">
            <a:avLst/>
          </a:prstGeom>
        </p:spPr>
      </p:pic>
      <p:pic>
        <p:nvPicPr>
          <p:cNvPr id="8" name="BankOutline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352694" y="4021873"/>
            <a:ext cx="990600" cy="733425"/>
          </a:xfrm>
          <a:prstGeom prst="rect">
            <a:avLst/>
          </a:prstGeom>
        </p:spPr>
      </p:pic>
      <p:sp>
        <p:nvSpPr>
          <p:cNvPr id="9" name="text 2 copy 3"/>
          <p:cNvSpPr/>
          <p:nvPr/>
        </p:nvSpPr>
        <p:spPr>
          <a:xfrm>
            <a:off x="6541692" y="4015849"/>
            <a:ext cx="6724045" cy="581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Construction spending 2.1 billion July 2024</a:t>
            </a:r>
          </a:p>
        </p:txBody>
      </p:sp>
      <p:sp>
        <p:nvSpPr>
          <p:cNvPr id="10" name="text 2 copy 4"/>
          <p:cNvSpPr/>
          <p:nvPr/>
        </p:nvSpPr>
        <p:spPr>
          <a:xfrm>
            <a:off x="6541692" y="5831602"/>
            <a:ext cx="6724045" cy="581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550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Government signed 1 Trillion infastrcuture 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2DB"/>
        </a:solidFill>
        <a:effectLst/>
      </p:bgPr>
    </p:bg>
    <p:spTree>
      <p:nvGrpSpPr>
        <p:cNvPr id="1" name="Slide 2 copy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7914467" y="-247650"/>
            <a:ext cx="6467474" cy="8034385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2309846" y="2113080"/>
            <a:ext cx="4963206" cy="70768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3715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Graduation Rate</a:t>
            </a:r>
          </a:p>
        </p:txBody>
      </p:sp>
      <p:sp>
        <p:nvSpPr>
          <p:cNvPr id="4" name="title copy"/>
          <p:cNvSpPr/>
          <p:nvPr/>
        </p:nvSpPr>
        <p:spPr>
          <a:xfrm>
            <a:off x="2629978" y="5600700"/>
            <a:ext cx="3875597" cy="1371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3600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Students with zero tuition debt</a:t>
            </a:r>
          </a:p>
        </p:txBody>
      </p:sp>
      <p:sp>
        <p:nvSpPr>
          <p:cNvPr id="5" name="title copy"/>
          <p:cNvSpPr/>
          <p:nvPr/>
        </p:nvSpPr>
        <p:spPr>
          <a:xfrm>
            <a:off x="2433671" y="3652149"/>
            <a:ext cx="4839381" cy="1371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3600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Job Placement after graduation </a:t>
            </a:r>
          </a:p>
        </p:txBody>
      </p:sp>
      <p:pic>
        <p:nvPicPr>
          <p:cNvPr id="6" name="Radials copy copy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32861" y="1612303"/>
            <a:ext cx="1628094" cy="1724025"/>
          </a:xfrm>
          <a:prstGeom prst="rect">
            <a:avLst/>
          </a:prstGeom>
        </p:spPr>
      </p:pic>
      <p:sp>
        <p:nvSpPr>
          <p:cNvPr id="7" name="title copy 2"/>
          <p:cNvSpPr/>
          <p:nvPr/>
        </p:nvSpPr>
        <p:spPr>
          <a:xfrm>
            <a:off x="8401050" y="1219200"/>
            <a:ext cx="4354381" cy="9715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550" b="1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Electricians provide light when everything is dark!!!</a:t>
            </a:r>
          </a:p>
        </p:txBody>
      </p:sp>
      <p:sp>
        <p:nvSpPr>
          <p:cNvPr id="8" name="title copy 3"/>
          <p:cNvSpPr/>
          <p:nvPr/>
        </p:nvSpPr>
        <p:spPr>
          <a:xfrm>
            <a:off x="8349096" y="2886075"/>
            <a:ext cx="4544880" cy="1014054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662" b="1">
                <a:solidFill>
                  <a:srgbClr val="FAFBFF"/>
                </a:solidFill>
                <a:latin typeface="SuperscriptNumbersFontFix"/>
                <a:ea typeface="+mn-ea"/>
                <a:cs typeface="SuperscriptNumbersFontFix"/>
              </a:rPr>
              <a:t>Carpenters keep your structures standing!!!</a:t>
            </a:r>
          </a:p>
        </p:txBody>
      </p:sp>
      <p:pic>
        <p:nvPicPr>
          <p:cNvPr id="9" name="Radials copy copy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04826" y="3543615"/>
            <a:ext cx="1561419" cy="1609725"/>
          </a:xfrm>
          <a:prstGeom prst="rect">
            <a:avLst/>
          </a:prstGeom>
        </p:spPr>
      </p:pic>
      <p:pic>
        <p:nvPicPr>
          <p:cNvPr id="10" name="Radials copy copy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04825" y="5200650"/>
            <a:ext cx="1628094" cy="202882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401050" y="4978100"/>
            <a:ext cx="7743825" cy="105739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775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Plumbers have saved </a:t>
            </a:r>
          </a:p>
          <a:p>
            <a:pPr algn="l" hangingPunct="0">
              <a:lnSpc>
                <a:spcPct val="125000"/>
              </a:lnSpc>
            </a:pPr>
            <a:r>
              <a:rPr sz="2775" b="1">
                <a:solidFill>
                  <a:srgbClr val="FFFFFF"/>
                </a:solidFill>
                <a:latin typeface="SuperscriptNumbersFontFix"/>
                <a:ea typeface="+mn-ea"/>
                <a:cs typeface="SuperscriptNumbersFontFix"/>
              </a:rPr>
              <a:t>more lives than doctors!!</a:t>
            </a:r>
          </a:p>
        </p:txBody>
      </p:sp>
      <p:pic>
        <p:nvPicPr>
          <p:cNvPr id="12" name="Shape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" y="329978"/>
            <a:ext cx="7458075" cy="1104900"/>
          </a:xfrm>
          <a:prstGeom prst="rect">
            <a:avLst/>
          </a:prstGeom>
        </p:spPr>
      </p:pic>
      <p:sp>
        <p:nvSpPr>
          <p:cNvPr id="13" name="title copy copy 1"/>
          <p:cNvSpPr/>
          <p:nvPr/>
        </p:nvSpPr>
        <p:spPr>
          <a:xfrm>
            <a:off x="332862" y="619744"/>
            <a:ext cx="6977701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4500" b="1" cap="all">
                <a:solidFill>
                  <a:srgbClr val="000000"/>
                </a:solidFill>
                <a:latin typeface="SuperscriptNumbersFontFix"/>
                <a:ea typeface="+mn-ea"/>
                <a:cs typeface="SuperscriptNumbersFontFix"/>
              </a:rPr>
              <a:t>Idea'l  Landscape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2DB"/>
        </a:solidFill>
        <a:effectLst/>
      </p:bgPr>
    </p:bg>
    <p:spTree>
      <p:nvGrpSpPr>
        <p:cNvPr id="1" name="Slide 2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copy 1"/>
          <p:cNvSpPr/>
          <p:nvPr/>
        </p:nvSpPr>
        <p:spPr>
          <a:xfrm>
            <a:off x="733426" y="1961317"/>
            <a:ext cx="11163300" cy="11620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3000" b="1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IDEA'L CREATES CONSTRUCTION CRAFTSMEN, THROUGH BUILDING AFFORDABLE HOUSING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536" y="3386026"/>
            <a:ext cx="6589339" cy="3819031"/>
          </a:xfrm>
          <a:prstGeom prst="rect">
            <a:avLst/>
          </a:prstGeom>
        </p:spPr>
        <p:txBody>
          <a:bodyPr spcFirstLastPara="0" lIns="102387" tIns="102387" rIns="102387" bIns="0" anchor="t"/>
          <a:lstStyle/>
          <a:p>
            <a:pPr algn="l" hangingPunct="0">
              <a:lnSpc>
                <a:spcPct val="116667"/>
              </a:lnSpc>
            </a:pPr>
            <a:r>
              <a:rPr sz="2902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  Hands-on perceptual learning</a:t>
            </a:r>
          </a:p>
          <a:p>
            <a:pPr algn="l" hangingPunct="0">
              <a:lnSpc>
                <a:spcPct val="116667"/>
              </a:lnSpc>
            </a:pPr>
            <a:endParaRPr sz="2902">
              <a:solidFill>
                <a:srgbClr val="FFFFFB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16667"/>
              </a:lnSpc>
            </a:pPr>
            <a:r>
              <a:rPr sz="2902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  Provides general construction course building modular homes. </a:t>
            </a:r>
          </a:p>
          <a:p>
            <a:pPr algn="l" hangingPunct="0">
              <a:lnSpc>
                <a:spcPct val="116667"/>
              </a:lnSpc>
            </a:pPr>
            <a:endParaRPr sz="2902">
              <a:solidFill>
                <a:srgbClr val="FFFFFB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16667"/>
              </a:lnSpc>
            </a:pPr>
            <a:r>
              <a:rPr sz="2902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  Build aspect of homes within 6 month</a:t>
            </a:r>
          </a:p>
        </p:txBody>
      </p:sp>
      <p:pic>
        <p:nvPicPr>
          <p:cNvPr id="4" name="Shape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7150" y="590550"/>
            <a:ext cx="7362825" cy="1143000"/>
          </a:xfrm>
          <a:prstGeom prst="rect">
            <a:avLst/>
          </a:prstGeom>
        </p:spPr>
      </p:pic>
      <p:sp>
        <p:nvSpPr>
          <p:cNvPr id="5" name="title"/>
          <p:cNvSpPr/>
          <p:nvPr/>
        </p:nvSpPr>
        <p:spPr>
          <a:xfrm>
            <a:off x="733425" y="729599"/>
            <a:ext cx="5038725" cy="82252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4318" b="1">
                <a:solidFill>
                  <a:srgbClr val="2B2B2B"/>
                </a:solidFill>
                <a:latin typeface="SuperscriptNumbersFontFix"/>
                <a:ea typeface="+mn-ea"/>
                <a:cs typeface="SuperscriptNumbersFontFix"/>
              </a:rPr>
              <a:t>WHAT WE  DO</a:t>
            </a:r>
          </a:p>
        </p:txBody>
      </p:sp>
      <p:pic>
        <p:nvPicPr>
          <p:cNvPr id="6" name="Marketing66-O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111101" y="719742"/>
            <a:ext cx="948690" cy="9486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30347" y="710651"/>
            <a:ext cx="6124575" cy="895575"/>
          </a:xfrm>
          <a:prstGeom prst="rect">
            <a:avLst/>
          </a:prstGeom>
        </p:spPr>
        <p:txBody>
          <a:bodyPr spcFirstLastPara="0" lIns="114817" tIns="114817" rIns="114817" bIns="0" anchor="t"/>
          <a:lstStyle/>
          <a:p>
            <a:pPr algn="l" hangingPunct="0">
              <a:lnSpc>
                <a:spcPct val="100000"/>
              </a:lnSpc>
            </a:pPr>
            <a:r>
              <a:rPr sz="4340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Students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95513" y="3275052"/>
            <a:ext cx="8658808" cy="4853138"/>
          </a:xfrm>
          <a:prstGeom prst="rect">
            <a:avLst/>
          </a:prstGeom>
        </p:spPr>
        <p:txBody>
          <a:bodyPr spcFirstLastPara="0" lIns="102387" tIns="102387" rIns="102387" bIns="0" anchor="t"/>
          <a:lstStyle/>
          <a:p>
            <a:pPr algn="l" hangingPunct="0">
              <a:lnSpc>
                <a:spcPct val="116667"/>
              </a:lnSpc>
            </a:pPr>
            <a:r>
              <a:rPr sz="2902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Debt-free upon graduation</a:t>
            </a:r>
          </a:p>
          <a:p>
            <a:pPr algn="l" hangingPunct="0">
              <a:lnSpc>
                <a:spcPct val="116667"/>
              </a:lnSpc>
            </a:pPr>
            <a:endParaRPr sz="2902">
              <a:solidFill>
                <a:srgbClr val="FFFFFB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16667"/>
              </a:lnSpc>
            </a:pPr>
            <a:r>
              <a:rPr sz="2902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Graduate with tools.  </a:t>
            </a:r>
          </a:p>
          <a:p>
            <a:pPr algn="l" hangingPunct="0">
              <a:lnSpc>
                <a:spcPct val="116667"/>
              </a:lnSpc>
            </a:pPr>
            <a:endParaRPr sz="2902">
              <a:solidFill>
                <a:srgbClr val="FFFFFB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16667"/>
              </a:lnSpc>
            </a:pPr>
            <a:r>
              <a:rPr sz="2902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 Licensed contractor in</a:t>
            </a:r>
          </a:p>
          <a:p>
            <a:pPr algn="l" hangingPunct="0">
              <a:lnSpc>
                <a:spcPct val="116667"/>
              </a:lnSpc>
            </a:pPr>
            <a:r>
              <a:rPr sz="2902">
                <a:solidFill>
                  <a:srgbClr val="FFFFFB"/>
                </a:solidFill>
                <a:latin typeface="SuperscriptNumbersFontFix"/>
                <a:ea typeface="+mn-ea"/>
                <a:cs typeface="SuperscriptNumbersFontFix"/>
              </a:rPr>
              <a:t>  State of Arizona. </a:t>
            </a:r>
          </a:p>
          <a:p>
            <a:pPr algn="l" hangingPunct="0">
              <a:lnSpc>
                <a:spcPct val="116667"/>
              </a:lnSpc>
            </a:pPr>
            <a:endParaRPr sz="2902">
              <a:solidFill>
                <a:srgbClr val="FFFFFB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16667"/>
              </a:lnSpc>
            </a:pPr>
            <a:endParaRPr sz="2902">
              <a:solidFill>
                <a:srgbClr val="FFFFFB"/>
              </a:solidFill>
              <a:latin typeface="SuperscriptNumbersFontFix"/>
              <a:ea typeface="+mn-ea"/>
              <a:cs typeface="SuperscriptNumbersFontFix"/>
            </a:endParaRPr>
          </a:p>
          <a:p>
            <a:pPr algn="l" hangingPunct="0">
              <a:lnSpc>
                <a:spcPct val="116667"/>
              </a:lnSpc>
            </a:pPr>
            <a:endParaRPr sz="2902">
              <a:solidFill>
                <a:srgbClr val="FFFFFB"/>
              </a:solidFill>
              <a:latin typeface="SuperscriptNumbersFontFix"/>
              <a:ea typeface="+mn-ea"/>
              <a:cs typeface="SuperscriptNumbersFontFix"/>
            </a:endParaRPr>
          </a:p>
        </p:txBody>
      </p:sp>
      <p:pic>
        <p:nvPicPr>
          <p:cNvPr id="9" name="Construction_6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591782" y="4444792"/>
            <a:ext cx="662092" cy="597197"/>
          </a:xfrm>
          <a:prstGeom prst="rect">
            <a:avLst/>
          </a:prstGeom>
        </p:spPr>
      </p:pic>
      <p:pic>
        <p:nvPicPr>
          <p:cNvPr id="10" name="Construction_6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591783" y="5578893"/>
            <a:ext cx="695325" cy="626974"/>
          </a:xfrm>
          <a:prstGeom prst="rect">
            <a:avLst/>
          </a:prstGeom>
        </p:spPr>
      </p:pic>
      <p:pic>
        <p:nvPicPr>
          <p:cNvPr id="11" name="Construction_6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72470" y="3428602"/>
            <a:ext cx="690947" cy="623051"/>
          </a:xfrm>
          <a:prstGeom prst="rect">
            <a:avLst/>
          </a:prstGeom>
        </p:spPr>
      </p:pic>
      <p:pic>
        <p:nvPicPr>
          <p:cNvPr id="12" name="Construction_68 copy 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72470" y="4586792"/>
            <a:ext cx="690947" cy="623051"/>
          </a:xfrm>
          <a:prstGeom prst="rect">
            <a:avLst/>
          </a:prstGeom>
        </p:spPr>
      </p:pic>
      <p:pic>
        <p:nvPicPr>
          <p:cNvPr id="13" name="Construction_68 copy 3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72470" y="6039794"/>
            <a:ext cx="690947" cy="623051"/>
          </a:xfrm>
          <a:prstGeom prst="rect">
            <a:avLst/>
          </a:prstGeom>
        </p:spPr>
      </p:pic>
      <p:pic>
        <p:nvPicPr>
          <p:cNvPr id="14" name="Construction_68 copy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558548" y="3365428"/>
            <a:ext cx="690947" cy="6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677</Words>
  <Application>Microsoft Office PowerPoint</Application>
  <PresentationFormat>Custom</PresentationFormat>
  <Paragraphs>104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SuperscriptNumbersFontFix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2024-11-08T22:39:27Z</dcterms:created>
  <dcterms:modified xsi:type="dcterms:W3CDTF">2024-11-12T17:35:08Z</dcterms:modified>
</cp:coreProperties>
</file>